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1430000" cy="8667750"/>
  <p:notesSz cx="11430000" cy="8667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03635-1A7F-F3E4-18CA-CAEAB053BCEA}" v="69" dt="2025-12-05T02:27:01.777"/>
    <p1510:client id="{77ECC53E-7184-6BEE-1FA0-70C1A7484E07}" v="288" dt="2025-12-05T02:43:07.16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2E3C4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3745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E3C4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rgbClr val="3745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E3C4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9524"/>
            <a:ext cx="4286250" cy="642937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5" y="5926074"/>
            <a:ext cx="1754504" cy="419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2E3C4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635" y="465836"/>
            <a:ext cx="10270728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2E3C4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09454" y="998354"/>
            <a:ext cx="5608320" cy="134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3745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7.jp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1438351"/>
            <a:ext cx="3830310" cy="1772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spc="-235">
                <a:solidFill>
                  <a:schemeClr val="tx1"/>
                </a:solidFill>
                <a:latin typeface="+mj-lt"/>
                <a:cs typeface="+mj-cs"/>
              </a:rPr>
              <a:t>Smart</a:t>
            </a:r>
            <a:r>
              <a:rPr lang="en-US" kern="1200" spc="-28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kern="1200" spc="-250">
                <a:solidFill>
                  <a:schemeClr val="tx1"/>
                </a:solidFill>
                <a:latin typeface="+mj-lt"/>
                <a:cs typeface="+mj-cs"/>
              </a:rPr>
              <a:t>Parking</a:t>
            </a:r>
            <a:r>
              <a:rPr lang="en-US" kern="1200" spc="-27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kern="1200" spc="-140">
                <a:solidFill>
                  <a:schemeClr val="tx1"/>
                </a:solidFill>
                <a:latin typeface="+mj-lt"/>
                <a:cs typeface="+mj-cs"/>
              </a:rPr>
              <a:t>Analytics </a:t>
            </a:r>
            <a:r>
              <a:rPr lang="en-US" kern="1200" spc="-100">
                <a:solidFill>
                  <a:schemeClr val="tx1"/>
                </a:solidFill>
                <a:latin typeface="+mj-lt"/>
                <a:cs typeface="+mj-cs"/>
              </a:rPr>
              <a:t>Platform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068" y="1101031"/>
            <a:ext cx="69088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3"/>
          <p:cNvSpPr txBox="1"/>
          <p:nvPr/>
        </p:nvSpPr>
        <p:spPr>
          <a:xfrm>
            <a:off x="714375" y="3224403"/>
            <a:ext cx="3830310" cy="453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5080" indent="-228600" algn="l" rtl="0">
              <a:lnSpc>
                <a:spcPct val="9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en-US" sz="2200" kern="1200" spc="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end-</a:t>
            </a:r>
            <a:r>
              <a:rPr lang="en-US" sz="22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to-</a:t>
            </a:r>
            <a:r>
              <a:rPr lang="en-US" sz="2200" kern="1200" spc="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analytics</a:t>
            </a:r>
            <a:r>
              <a:rPr lang="en-US" sz="2200" kern="1200" spc="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leveraging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Apache</a:t>
            </a:r>
            <a:r>
              <a:rPr lang="en-US" sz="2200" kern="1200" spc="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spc="-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Spark,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MLlib,</a:t>
            </a:r>
            <a:r>
              <a:rPr lang="en-US" sz="2200" kern="1200" spc="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spc="25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r>
              <a:rPr lang="en-US" sz="2200" kern="1200" spc="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spc="-13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IoT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parking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actionable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insights</a:t>
            </a:r>
            <a:r>
              <a:rPr lang="en-US" sz="2200" kern="1200" spc="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spc="-25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</a:t>
            </a:r>
            <a:r>
              <a:rPr lang="en-US" sz="2200" kern="1200" spc="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city</a:t>
            </a:r>
            <a:r>
              <a:rPr lang="en-US" sz="2200" kern="1200" spc="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decision-</a:t>
            </a:r>
            <a:r>
              <a:rPr lang="en-US" sz="22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makers.</a:t>
            </a:r>
            <a:endParaRPr lang="en-US" sz="2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F8EE995C-4D2A-66D7-D519-1F604D00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24" r="18315" b="-1"/>
          <a:stretch>
            <a:fillRect/>
          </a:stretch>
        </p:blipFill>
        <p:spPr>
          <a:xfrm>
            <a:off x="5297805" y="10"/>
            <a:ext cx="6132195" cy="8667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9524"/>
            <a:ext cx="4286250" cy="6429375"/>
            <a:chOff x="7143750" y="9524"/>
            <a:chExt cx="428625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9524"/>
              <a:ext cx="4286250" cy="6429375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5" y="5926074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45" dirty="0"/>
              <a:t>Data</a:t>
            </a:r>
            <a:r>
              <a:rPr sz="2950" spc="-220" dirty="0"/>
              <a:t> </a:t>
            </a:r>
            <a:r>
              <a:rPr sz="2950" spc="-180" dirty="0"/>
              <a:t>Preparation</a:t>
            </a:r>
            <a:r>
              <a:rPr sz="2950" spc="-220" dirty="0"/>
              <a:t> </a:t>
            </a:r>
            <a:r>
              <a:rPr sz="2950" spc="-140" dirty="0"/>
              <a:t>Pipeline</a:t>
            </a:r>
            <a:endParaRPr sz="2950"/>
          </a:p>
        </p:txBody>
      </p:sp>
      <p:grpSp>
        <p:nvGrpSpPr>
          <p:cNvPr id="6" name="object 6"/>
          <p:cNvGrpSpPr/>
          <p:nvPr/>
        </p:nvGrpSpPr>
        <p:grpSpPr>
          <a:xfrm>
            <a:off x="590550" y="1323974"/>
            <a:ext cx="438150" cy="952500"/>
            <a:chOff x="590550" y="1323974"/>
            <a:chExt cx="438150" cy="952500"/>
          </a:xfrm>
        </p:grpSpPr>
        <p:sp>
          <p:nvSpPr>
            <p:cNvPr id="7" name="object 7"/>
            <p:cNvSpPr/>
            <p:nvPr/>
          </p:nvSpPr>
          <p:spPr>
            <a:xfrm>
              <a:off x="738187" y="1423987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66674" y="0"/>
                  </a:moveTo>
                  <a:lnTo>
                    <a:pt x="29625" y="11225"/>
                  </a:lnTo>
                  <a:lnTo>
                    <a:pt x="5074" y="41160"/>
                  </a:lnTo>
                  <a:lnTo>
                    <a:pt x="0" y="66674"/>
                  </a:lnTo>
                  <a:lnTo>
                    <a:pt x="0" y="781049"/>
                  </a:lnTo>
                  <a:lnTo>
                    <a:pt x="11225" y="818097"/>
                  </a:lnTo>
                  <a:lnTo>
                    <a:pt x="41160" y="842644"/>
                  </a:lnTo>
                  <a:lnTo>
                    <a:pt x="66674" y="847724"/>
                  </a:lnTo>
                  <a:lnTo>
                    <a:pt x="73242" y="847408"/>
                  </a:lnTo>
                  <a:lnTo>
                    <a:pt x="108952" y="832611"/>
                  </a:lnTo>
                  <a:lnTo>
                    <a:pt x="130495" y="800375"/>
                  </a:lnTo>
                  <a:lnTo>
                    <a:pt x="133349" y="781049"/>
                  </a:lnTo>
                  <a:lnTo>
                    <a:pt x="133349" y="66674"/>
                  </a:lnTo>
                  <a:lnTo>
                    <a:pt x="122124" y="29627"/>
                  </a:lnTo>
                  <a:lnTo>
                    <a:pt x="92189" y="5079"/>
                  </a:lnTo>
                  <a:lnTo>
                    <a:pt x="6667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949" y="1428750"/>
              <a:ext cx="123824" cy="8381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8187" y="1423987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0" y="781050"/>
                  </a:moveTo>
                  <a:lnTo>
                    <a:pt x="0" y="66675"/>
                  </a:lnTo>
                  <a:lnTo>
                    <a:pt x="0" y="62293"/>
                  </a:lnTo>
                  <a:lnTo>
                    <a:pt x="426" y="57962"/>
                  </a:lnTo>
                  <a:lnTo>
                    <a:pt x="1280" y="53670"/>
                  </a:lnTo>
                  <a:lnTo>
                    <a:pt x="2133" y="49377"/>
                  </a:lnTo>
                  <a:lnTo>
                    <a:pt x="3398" y="45199"/>
                  </a:lnTo>
                  <a:lnTo>
                    <a:pt x="5074" y="41160"/>
                  </a:lnTo>
                  <a:lnTo>
                    <a:pt x="6751" y="37109"/>
                  </a:lnTo>
                  <a:lnTo>
                    <a:pt x="8806" y="33274"/>
                  </a:lnTo>
                  <a:lnTo>
                    <a:pt x="11236" y="29629"/>
                  </a:lnTo>
                  <a:lnTo>
                    <a:pt x="13667" y="25996"/>
                  </a:lnTo>
                  <a:lnTo>
                    <a:pt x="16431" y="22618"/>
                  </a:lnTo>
                  <a:lnTo>
                    <a:pt x="19526" y="19532"/>
                  </a:lnTo>
                  <a:lnTo>
                    <a:pt x="22622" y="16433"/>
                  </a:lnTo>
                  <a:lnTo>
                    <a:pt x="25990" y="13665"/>
                  </a:lnTo>
                  <a:lnTo>
                    <a:pt x="29631" y="11239"/>
                  </a:lnTo>
                  <a:lnTo>
                    <a:pt x="33272" y="8801"/>
                  </a:lnTo>
                  <a:lnTo>
                    <a:pt x="37113" y="6743"/>
                  </a:lnTo>
                  <a:lnTo>
                    <a:pt x="41160" y="5080"/>
                  </a:lnTo>
                  <a:lnTo>
                    <a:pt x="45204" y="3403"/>
                  </a:lnTo>
                  <a:lnTo>
                    <a:pt x="49371" y="2133"/>
                  </a:lnTo>
                  <a:lnTo>
                    <a:pt x="53667" y="1282"/>
                  </a:lnTo>
                  <a:lnTo>
                    <a:pt x="57964" y="431"/>
                  </a:lnTo>
                  <a:lnTo>
                    <a:pt x="62299" y="0"/>
                  </a:lnTo>
                  <a:lnTo>
                    <a:pt x="66675" y="0"/>
                  </a:lnTo>
                  <a:lnTo>
                    <a:pt x="71050" y="0"/>
                  </a:lnTo>
                  <a:lnTo>
                    <a:pt x="92189" y="5080"/>
                  </a:lnTo>
                  <a:lnTo>
                    <a:pt x="96236" y="6743"/>
                  </a:lnTo>
                  <a:lnTo>
                    <a:pt x="100077" y="8801"/>
                  </a:lnTo>
                  <a:lnTo>
                    <a:pt x="103718" y="11239"/>
                  </a:lnTo>
                  <a:lnTo>
                    <a:pt x="107359" y="13665"/>
                  </a:lnTo>
                  <a:lnTo>
                    <a:pt x="110723" y="16433"/>
                  </a:lnTo>
                  <a:lnTo>
                    <a:pt x="113823" y="19532"/>
                  </a:lnTo>
                  <a:lnTo>
                    <a:pt x="116920" y="22618"/>
                  </a:lnTo>
                  <a:lnTo>
                    <a:pt x="128275" y="41160"/>
                  </a:lnTo>
                  <a:lnTo>
                    <a:pt x="129951" y="45199"/>
                  </a:lnTo>
                  <a:lnTo>
                    <a:pt x="131216" y="49377"/>
                  </a:lnTo>
                  <a:lnTo>
                    <a:pt x="132069" y="53670"/>
                  </a:lnTo>
                  <a:lnTo>
                    <a:pt x="132923" y="57962"/>
                  </a:lnTo>
                  <a:lnTo>
                    <a:pt x="133350" y="62293"/>
                  </a:lnTo>
                  <a:lnTo>
                    <a:pt x="133350" y="66675"/>
                  </a:lnTo>
                  <a:lnTo>
                    <a:pt x="133350" y="781050"/>
                  </a:lnTo>
                  <a:lnTo>
                    <a:pt x="133350" y="785431"/>
                  </a:lnTo>
                  <a:lnTo>
                    <a:pt x="132923" y="789762"/>
                  </a:lnTo>
                  <a:lnTo>
                    <a:pt x="132069" y="794054"/>
                  </a:lnTo>
                  <a:lnTo>
                    <a:pt x="131216" y="798347"/>
                  </a:lnTo>
                  <a:lnTo>
                    <a:pt x="122113" y="818083"/>
                  </a:lnTo>
                  <a:lnTo>
                    <a:pt x="119682" y="821728"/>
                  </a:lnTo>
                  <a:lnTo>
                    <a:pt x="103718" y="836485"/>
                  </a:lnTo>
                  <a:lnTo>
                    <a:pt x="100077" y="838923"/>
                  </a:lnTo>
                  <a:lnTo>
                    <a:pt x="96236" y="840968"/>
                  </a:lnTo>
                  <a:lnTo>
                    <a:pt x="92189" y="842645"/>
                  </a:lnTo>
                  <a:lnTo>
                    <a:pt x="88145" y="844321"/>
                  </a:lnTo>
                  <a:lnTo>
                    <a:pt x="83978" y="845591"/>
                  </a:lnTo>
                  <a:lnTo>
                    <a:pt x="79682" y="846442"/>
                  </a:lnTo>
                  <a:lnTo>
                    <a:pt x="75385" y="847293"/>
                  </a:lnTo>
                  <a:lnTo>
                    <a:pt x="71050" y="847725"/>
                  </a:lnTo>
                  <a:lnTo>
                    <a:pt x="66675" y="847725"/>
                  </a:lnTo>
                  <a:lnTo>
                    <a:pt x="62299" y="847725"/>
                  </a:lnTo>
                  <a:lnTo>
                    <a:pt x="57964" y="847293"/>
                  </a:lnTo>
                  <a:lnTo>
                    <a:pt x="53667" y="846442"/>
                  </a:lnTo>
                  <a:lnTo>
                    <a:pt x="49371" y="845591"/>
                  </a:lnTo>
                  <a:lnTo>
                    <a:pt x="45204" y="844321"/>
                  </a:lnTo>
                  <a:lnTo>
                    <a:pt x="41160" y="842645"/>
                  </a:lnTo>
                  <a:lnTo>
                    <a:pt x="37113" y="840968"/>
                  </a:lnTo>
                  <a:lnTo>
                    <a:pt x="33272" y="838923"/>
                  </a:lnTo>
                  <a:lnTo>
                    <a:pt x="29631" y="836485"/>
                  </a:lnTo>
                  <a:lnTo>
                    <a:pt x="25990" y="834059"/>
                  </a:lnTo>
                  <a:lnTo>
                    <a:pt x="11236" y="818083"/>
                  </a:lnTo>
                  <a:lnTo>
                    <a:pt x="8806" y="814451"/>
                  </a:lnTo>
                  <a:lnTo>
                    <a:pt x="1280" y="794054"/>
                  </a:lnTo>
                  <a:lnTo>
                    <a:pt x="426" y="789762"/>
                  </a:lnTo>
                  <a:lnTo>
                    <a:pt x="0" y="785431"/>
                  </a:lnTo>
                  <a:lnTo>
                    <a:pt x="0" y="78105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5312" y="1328737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217586" y="0"/>
                  </a:moveTo>
                  <a:lnTo>
                    <a:pt x="211038" y="0"/>
                  </a:lnTo>
                  <a:lnTo>
                    <a:pt x="200670" y="252"/>
                  </a:lnTo>
                  <a:lnTo>
                    <a:pt x="159747" y="6323"/>
                  </a:lnTo>
                  <a:lnTo>
                    <a:pt x="120796" y="20263"/>
                  </a:lnTo>
                  <a:lnTo>
                    <a:pt x="85313" y="41535"/>
                  </a:lnTo>
                  <a:lnTo>
                    <a:pt x="54661" y="69318"/>
                  </a:lnTo>
                  <a:lnTo>
                    <a:pt x="30015" y="102549"/>
                  </a:lnTo>
                  <a:lnTo>
                    <a:pt x="12329" y="139951"/>
                  </a:lnTo>
                  <a:lnTo>
                    <a:pt x="2279" y="180080"/>
                  </a:lnTo>
                  <a:lnTo>
                    <a:pt x="0" y="211035"/>
                  </a:lnTo>
                  <a:lnTo>
                    <a:pt x="0" y="217589"/>
                  </a:lnTo>
                  <a:lnTo>
                    <a:pt x="4052" y="258762"/>
                  </a:lnTo>
                  <a:lnTo>
                    <a:pt x="16062" y="298348"/>
                  </a:lnTo>
                  <a:lnTo>
                    <a:pt x="35565" y="334835"/>
                  </a:lnTo>
                  <a:lnTo>
                    <a:pt x="61813" y="366814"/>
                  </a:lnTo>
                  <a:lnTo>
                    <a:pt x="93792" y="393052"/>
                  </a:lnTo>
                  <a:lnTo>
                    <a:pt x="130279" y="412559"/>
                  </a:lnTo>
                  <a:lnTo>
                    <a:pt x="169867" y="424573"/>
                  </a:lnTo>
                  <a:lnTo>
                    <a:pt x="211038" y="428624"/>
                  </a:lnTo>
                  <a:lnTo>
                    <a:pt x="217586" y="428624"/>
                  </a:lnTo>
                  <a:lnTo>
                    <a:pt x="258757" y="424573"/>
                  </a:lnTo>
                  <a:lnTo>
                    <a:pt x="298345" y="412559"/>
                  </a:lnTo>
                  <a:lnTo>
                    <a:pt x="334832" y="393052"/>
                  </a:lnTo>
                  <a:lnTo>
                    <a:pt x="366811" y="366814"/>
                  </a:lnTo>
                  <a:lnTo>
                    <a:pt x="393059" y="334835"/>
                  </a:lnTo>
                  <a:lnTo>
                    <a:pt x="412562" y="298348"/>
                  </a:lnTo>
                  <a:lnTo>
                    <a:pt x="424572" y="258762"/>
                  </a:lnTo>
                  <a:lnTo>
                    <a:pt x="428624" y="217589"/>
                  </a:lnTo>
                  <a:lnTo>
                    <a:pt x="428624" y="211035"/>
                  </a:lnTo>
                  <a:lnTo>
                    <a:pt x="424572" y="169862"/>
                  </a:lnTo>
                  <a:lnTo>
                    <a:pt x="412562" y="130276"/>
                  </a:lnTo>
                  <a:lnTo>
                    <a:pt x="393059" y="93789"/>
                  </a:lnTo>
                  <a:lnTo>
                    <a:pt x="366811" y="61810"/>
                  </a:lnTo>
                  <a:lnTo>
                    <a:pt x="334832" y="35559"/>
                  </a:lnTo>
                  <a:lnTo>
                    <a:pt x="298345" y="16065"/>
                  </a:lnTo>
                  <a:lnTo>
                    <a:pt x="258757" y="4051"/>
                  </a:lnTo>
                  <a:lnTo>
                    <a:pt x="217586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074" y="1333500"/>
              <a:ext cx="419099" cy="4190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5312" y="1328737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217589"/>
                  </a:moveTo>
                  <a:lnTo>
                    <a:pt x="0" y="211035"/>
                  </a:lnTo>
                  <a:lnTo>
                    <a:pt x="0" y="204127"/>
                  </a:lnTo>
                  <a:lnTo>
                    <a:pt x="337" y="197231"/>
                  </a:lnTo>
                  <a:lnTo>
                    <a:pt x="1017" y="190347"/>
                  </a:lnTo>
                  <a:lnTo>
                    <a:pt x="1691" y="183476"/>
                  </a:lnTo>
                  <a:lnTo>
                    <a:pt x="2708" y="176644"/>
                  </a:lnTo>
                  <a:lnTo>
                    <a:pt x="4052" y="169862"/>
                  </a:lnTo>
                  <a:lnTo>
                    <a:pt x="5402" y="163080"/>
                  </a:lnTo>
                  <a:lnTo>
                    <a:pt x="7078" y="156387"/>
                  </a:lnTo>
                  <a:lnTo>
                    <a:pt x="9088" y="149771"/>
                  </a:lnTo>
                  <a:lnTo>
                    <a:pt x="11092" y="143167"/>
                  </a:lnTo>
                  <a:lnTo>
                    <a:pt x="13418" y="136664"/>
                  </a:lnTo>
                  <a:lnTo>
                    <a:pt x="16062" y="130276"/>
                  </a:lnTo>
                  <a:lnTo>
                    <a:pt x="18707" y="123888"/>
                  </a:lnTo>
                  <a:lnTo>
                    <a:pt x="35565" y="93789"/>
                  </a:lnTo>
                  <a:lnTo>
                    <a:pt x="39404" y="88036"/>
                  </a:lnTo>
                  <a:lnTo>
                    <a:pt x="66700" y="56921"/>
                  </a:lnTo>
                  <a:lnTo>
                    <a:pt x="99536" y="31724"/>
                  </a:lnTo>
                  <a:lnTo>
                    <a:pt x="130279" y="16065"/>
                  </a:lnTo>
                  <a:lnTo>
                    <a:pt x="136663" y="13423"/>
                  </a:lnTo>
                  <a:lnTo>
                    <a:pt x="169867" y="4051"/>
                  </a:lnTo>
                  <a:lnTo>
                    <a:pt x="176644" y="2705"/>
                  </a:lnTo>
                  <a:lnTo>
                    <a:pt x="183475" y="1689"/>
                  </a:lnTo>
                  <a:lnTo>
                    <a:pt x="190351" y="1016"/>
                  </a:lnTo>
                  <a:lnTo>
                    <a:pt x="197232" y="342"/>
                  </a:lnTo>
                  <a:lnTo>
                    <a:pt x="204127" y="0"/>
                  </a:lnTo>
                  <a:lnTo>
                    <a:pt x="211038" y="0"/>
                  </a:lnTo>
                  <a:lnTo>
                    <a:pt x="217586" y="0"/>
                  </a:lnTo>
                  <a:lnTo>
                    <a:pt x="224497" y="0"/>
                  </a:lnTo>
                  <a:lnTo>
                    <a:pt x="231392" y="342"/>
                  </a:lnTo>
                  <a:lnTo>
                    <a:pt x="238273" y="1016"/>
                  </a:lnTo>
                  <a:lnTo>
                    <a:pt x="245149" y="1689"/>
                  </a:lnTo>
                  <a:lnTo>
                    <a:pt x="251980" y="2705"/>
                  </a:lnTo>
                  <a:lnTo>
                    <a:pt x="258757" y="4051"/>
                  </a:lnTo>
                  <a:lnTo>
                    <a:pt x="265539" y="5397"/>
                  </a:lnTo>
                  <a:lnTo>
                    <a:pt x="298345" y="16065"/>
                  </a:lnTo>
                  <a:lnTo>
                    <a:pt x="304735" y="18707"/>
                  </a:lnTo>
                  <a:lnTo>
                    <a:pt x="340578" y="39408"/>
                  </a:lnTo>
                  <a:lnTo>
                    <a:pt x="351467" y="47904"/>
                  </a:lnTo>
                  <a:lnTo>
                    <a:pt x="356810" y="52285"/>
                  </a:lnTo>
                  <a:lnTo>
                    <a:pt x="385107" y="82499"/>
                  </a:lnTo>
                  <a:lnTo>
                    <a:pt x="393059" y="93789"/>
                  </a:lnTo>
                  <a:lnTo>
                    <a:pt x="396900" y="99542"/>
                  </a:lnTo>
                  <a:lnTo>
                    <a:pt x="412562" y="130276"/>
                  </a:lnTo>
                  <a:lnTo>
                    <a:pt x="415206" y="136664"/>
                  </a:lnTo>
                  <a:lnTo>
                    <a:pt x="417532" y="143167"/>
                  </a:lnTo>
                  <a:lnTo>
                    <a:pt x="419536" y="149771"/>
                  </a:lnTo>
                  <a:lnTo>
                    <a:pt x="421546" y="156387"/>
                  </a:lnTo>
                  <a:lnTo>
                    <a:pt x="427607" y="190347"/>
                  </a:lnTo>
                  <a:lnTo>
                    <a:pt x="428287" y="197231"/>
                  </a:lnTo>
                  <a:lnTo>
                    <a:pt x="428625" y="204127"/>
                  </a:lnTo>
                  <a:lnTo>
                    <a:pt x="428625" y="211035"/>
                  </a:lnTo>
                  <a:lnTo>
                    <a:pt x="428625" y="217589"/>
                  </a:lnTo>
                  <a:lnTo>
                    <a:pt x="428625" y="224497"/>
                  </a:lnTo>
                  <a:lnTo>
                    <a:pt x="428287" y="231394"/>
                  </a:lnTo>
                  <a:lnTo>
                    <a:pt x="427607" y="238264"/>
                  </a:lnTo>
                  <a:lnTo>
                    <a:pt x="426933" y="245148"/>
                  </a:lnTo>
                  <a:lnTo>
                    <a:pt x="419536" y="278841"/>
                  </a:lnTo>
                  <a:lnTo>
                    <a:pt x="417532" y="285457"/>
                  </a:lnTo>
                  <a:lnTo>
                    <a:pt x="415206" y="291960"/>
                  </a:lnTo>
                  <a:lnTo>
                    <a:pt x="412562" y="298348"/>
                  </a:lnTo>
                  <a:lnTo>
                    <a:pt x="409917" y="304736"/>
                  </a:lnTo>
                  <a:lnTo>
                    <a:pt x="389220" y="340575"/>
                  </a:lnTo>
                  <a:lnTo>
                    <a:pt x="366811" y="366814"/>
                  </a:lnTo>
                  <a:lnTo>
                    <a:pt x="361924" y="371703"/>
                  </a:lnTo>
                  <a:lnTo>
                    <a:pt x="356810" y="376339"/>
                  </a:lnTo>
                  <a:lnTo>
                    <a:pt x="351467" y="380720"/>
                  </a:lnTo>
                  <a:lnTo>
                    <a:pt x="346124" y="385102"/>
                  </a:lnTo>
                  <a:lnTo>
                    <a:pt x="340578" y="389216"/>
                  </a:lnTo>
                  <a:lnTo>
                    <a:pt x="334832" y="393052"/>
                  </a:lnTo>
                  <a:lnTo>
                    <a:pt x="329088" y="396900"/>
                  </a:lnTo>
                  <a:lnTo>
                    <a:pt x="298345" y="412559"/>
                  </a:lnTo>
                  <a:lnTo>
                    <a:pt x="291961" y="415201"/>
                  </a:lnTo>
                  <a:lnTo>
                    <a:pt x="251980" y="425919"/>
                  </a:lnTo>
                  <a:lnTo>
                    <a:pt x="224497" y="428625"/>
                  </a:lnTo>
                  <a:lnTo>
                    <a:pt x="217586" y="428625"/>
                  </a:lnTo>
                  <a:lnTo>
                    <a:pt x="211038" y="428625"/>
                  </a:lnTo>
                  <a:lnTo>
                    <a:pt x="204127" y="428625"/>
                  </a:lnTo>
                  <a:lnTo>
                    <a:pt x="197232" y="428282"/>
                  </a:lnTo>
                  <a:lnTo>
                    <a:pt x="156394" y="421538"/>
                  </a:lnTo>
                  <a:lnTo>
                    <a:pt x="130279" y="412559"/>
                  </a:lnTo>
                  <a:lnTo>
                    <a:pt x="123889" y="409917"/>
                  </a:lnTo>
                  <a:lnTo>
                    <a:pt x="93792" y="393052"/>
                  </a:lnTo>
                  <a:lnTo>
                    <a:pt x="88046" y="389216"/>
                  </a:lnTo>
                  <a:lnTo>
                    <a:pt x="82500" y="385102"/>
                  </a:lnTo>
                  <a:lnTo>
                    <a:pt x="77157" y="380720"/>
                  </a:lnTo>
                  <a:lnTo>
                    <a:pt x="71814" y="376339"/>
                  </a:lnTo>
                  <a:lnTo>
                    <a:pt x="66700" y="371703"/>
                  </a:lnTo>
                  <a:lnTo>
                    <a:pt x="61813" y="366814"/>
                  </a:lnTo>
                  <a:lnTo>
                    <a:pt x="56926" y="361924"/>
                  </a:lnTo>
                  <a:lnTo>
                    <a:pt x="31724" y="329082"/>
                  </a:lnTo>
                  <a:lnTo>
                    <a:pt x="16062" y="298348"/>
                  </a:lnTo>
                  <a:lnTo>
                    <a:pt x="13418" y="291960"/>
                  </a:lnTo>
                  <a:lnTo>
                    <a:pt x="11092" y="285457"/>
                  </a:lnTo>
                  <a:lnTo>
                    <a:pt x="9088" y="278841"/>
                  </a:lnTo>
                  <a:lnTo>
                    <a:pt x="7078" y="272237"/>
                  </a:lnTo>
                  <a:lnTo>
                    <a:pt x="1017" y="238264"/>
                  </a:lnTo>
                  <a:lnTo>
                    <a:pt x="337" y="231394"/>
                  </a:lnTo>
                  <a:lnTo>
                    <a:pt x="0" y="224497"/>
                  </a:lnTo>
                  <a:lnTo>
                    <a:pt x="0" y="217589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896" y="1433495"/>
              <a:ext cx="179707" cy="22535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55005" y="1341088"/>
            <a:ext cx="4932045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b="1" spc="-120" dirty="0">
                <a:solidFill>
                  <a:srgbClr val="374552"/>
                </a:solidFill>
                <a:latin typeface="Tahoma"/>
                <a:cs typeface="Tahoma"/>
              </a:rPr>
              <a:t>Format</a:t>
            </a:r>
            <a:r>
              <a:rPr sz="1500" b="1" spc="-14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374552"/>
                </a:solidFill>
                <a:latin typeface="Tahoma"/>
                <a:cs typeface="Tahoma"/>
              </a:rPr>
              <a:t>Conversion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6400"/>
              </a:lnSpc>
              <a:spcBef>
                <a:spcPts val="445"/>
              </a:spcBef>
            </a:pP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CSV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files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converted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Parquet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enhanced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read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speed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storage efficiency.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9625" y="2543174"/>
            <a:ext cx="428625" cy="952500"/>
            <a:chOff x="809625" y="2543174"/>
            <a:chExt cx="428625" cy="952500"/>
          </a:xfrm>
        </p:grpSpPr>
        <p:sp>
          <p:nvSpPr>
            <p:cNvPr id="16" name="object 16"/>
            <p:cNvSpPr/>
            <p:nvPr/>
          </p:nvSpPr>
          <p:spPr>
            <a:xfrm>
              <a:off x="957262" y="2643187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66674" y="0"/>
                  </a:moveTo>
                  <a:lnTo>
                    <a:pt x="29625" y="11225"/>
                  </a:lnTo>
                  <a:lnTo>
                    <a:pt x="5074" y="41160"/>
                  </a:lnTo>
                  <a:lnTo>
                    <a:pt x="0" y="66674"/>
                  </a:lnTo>
                  <a:lnTo>
                    <a:pt x="0" y="781049"/>
                  </a:lnTo>
                  <a:lnTo>
                    <a:pt x="11225" y="818097"/>
                  </a:lnTo>
                  <a:lnTo>
                    <a:pt x="41160" y="842644"/>
                  </a:lnTo>
                  <a:lnTo>
                    <a:pt x="66674" y="847724"/>
                  </a:lnTo>
                  <a:lnTo>
                    <a:pt x="73242" y="847408"/>
                  </a:lnTo>
                  <a:lnTo>
                    <a:pt x="108952" y="832611"/>
                  </a:lnTo>
                  <a:lnTo>
                    <a:pt x="130495" y="800375"/>
                  </a:lnTo>
                  <a:lnTo>
                    <a:pt x="133349" y="781049"/>
                  </a:lnTo>
                  <a:lnTo>
                    <a:pt x="133349" y="66674"/>
                  </a:lnTo>
                  <a:lnTo>
                    <a:pt x="122124" y="29627"/>
                  </a:lnTo>
                  <a:lnTo>
                    <a:pt x="92189" y="5079"/>
                  </a:lnTo>
                  <a:lnTo>
                    <a:pt x="6667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024" y="2647950"/>
              <a:ext cx="123824" cy="8381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57262" y="2643187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0" y="781050"/>
                  </a:moveTo>
                  <a:lnTo>
                    <a:pt x="0" y="66675"/>
                  </a:lnTo>
                  <a:lnTo>
                    <a:pt x="0" y="62293"/>
                  </a:lnTo>
                  <a:lnTo>
                    <a:pt x="426" y="57962"/>
                  </a:lnTo>
                  <a:lnTo>
                    <a:pt x="1280" y="53670"/>
                  </a:lnTo>
                  <a:lnTo>
                    <a:pt x="2133" y="49377"/>
                  </a:lnTo>
                  <a:lnTo>
                    <a:pt x="3398" y="45199"/>
                  </a:lnTo>
                  <a:lnTo>
                    <a:pt x="5074" y="41160"/>
                  </a:lnTo>
                  <a:lnTo>
                    <a:pt x="6751" y="37109"/>
                  </a:lnTo>
                  <a:lnTo>
                    <a:pt x="19526" y="19532"/>
                  </a:lnTo>
                  <a:lnTo>
                    <a:pt x="22622" y="16433"/>
                  </a:lnTo>
                  <a:lnTo>
                    <a:pt x="25990" y="13665"/>
                  </a:lnTo>
                  <a:lnTo>
                    <a:pt x="29631" y="11239"/>
                  </a:lnTo>
                  <a:lnTo>
                    <a:pt x="33272" y="8801"/>
                  </a:lnTo>
                  <a:lnTo>
                    <a:pt x="37113" y="6743"/>
                  </a:lnTo>
                  <a:lnTo>
                    <a:pt x="41160" y="5080"/>
                  </a:lnTo>
                  <a:lnTo>
                    <a:pt x="45204" y="3403"/>
                  </a:lnTo>
                  <a:lnTo>
                    <a:pt x="49371" y="2133"/>
                  </a:lnTo>
                  <a:lnTo>
                    <a:pt x="53667" y="1282"/>
                  </a:lnTo>
                  <a:lnTo>
                    <a:pt x="57964" y="431"/>
                  </a:lnTo>
                  <a:lnTo>
                    <a:pt x="62299" y="0"/>
                  </a:lnTo>
                  <a:lnTo>
                    <a:pt x="66675" y="0"/>
                  </a:lnTo>
                  <a:lnTo>
                    <a:pt x="71050" y="0"/>
                  </a:lnTo>
                  <a:lnTo>
                    <a:pt x="92189" y="5080"/>
                  </a:lnTo>
                  <a:lnTo>
                    <a:pt x="96236" y="6743"/>
                  </a:lnTo>
                  <a:lnTo>
                    <a:pt x="100077" y="8801"/>
                  </a:lnTo>
                  <a:lnTo>
                    <a:pt x="103718" y="11239"/>
                  </a:lnTo>
                  <a:lnTo>
                    <a:pt x="107359" y="13665"/>
                  </a:lnTo>
                  <a:lnTo>
                    <a:pt x="110723" y="16433"/>
                  </a:lnTo>
                  <a:lnTo>
                    <a:pt x="113818" y="19532"/>
                  </a:lnTo>
                  <a:lnTo>
                    <a:pt x="116914" y="22618"/>
                  </a:lnTo>
                  <a:lnTo>
                    <a:pt x="128275" y="41160"/>
                  </a:lnTo>
                  <a:lnTo>
                    <a:pt x="129951" y="45199"/>
                  </a:lnTo>
                  <a:lnTo>
                    <a:pt x="131216" y="49377"/>
                  </a:lnTo>
                  <a:lnTo>
                    <a:pt x="132069" y="53670"/>
                  </a:lnTo>
                  <a:lnTo>
                    <a:pt x="132923" y="57962"/>
                  </a:lnTo>
                  <a:lnTo>
                    <a:pt x="133350" y="62293"/>
                  </a:lnTo>
                  <a:lnTo>
                    <a:pt x="133350" y="66675"/>
                  </a:lnTo>
                  <a:lnTo>
                    <a:pt x="133350" y="781050"/>
                  </a:lnTo>
                  <a:lnTo>
                    <a:pt x="133350" y="785431"/>
                  </a:lnTo>
                  <a:lnTo>
                    <a:pt x="132923" y="789762"/>
                  </a:lnTo>
                  <a:lnTo>
                    <a:pt x="132069" y="794054"/>
                  </a:lnTo>
                  <a:lnTo>
                    <a:pt x="131216" y="798347"/>
                  </a:lnTo>
                  <a:lnTo>
                    <a:pt x="129951" y="802525"/>
                  </a:lnTo>
                  <a:lnTo>
                    <a:pt x="128275" y="806564"/>
                  </a:lnTo>
                  <a:lnTo>
                    <a:pt x="126598" y="810602"/>
                  </a:lnTo>
                  <a:lnTo>
                    <a:pt x="124543" y="814451"/>
                  </a:lnTo>
                  <a:lnTo>
                    <a:pt x="122113" y="818083"/>
                  </a:lnTo>
                  <a:lnTo>
                    <a:pt x="119682" y="821728"/>
                  </a:lnTo>
                  <a:lnTo>
                    <a:pt x="116914" y="825093"/>
                  </a:lnTo>
                  <a:lnTo>
                    <a:pt x="113818" y="828192"/>
                  </a:lnTo>
                  <a:lnTo>
                    <a:pt x="110723" y="831291"/>
                  </a:lnTo>
                  <a:lnTo>
                    <a:pt x="107359" y="834059"/>
                  </a:lnTo>
                  <a:lnTo>
                    <a:pt x="103718" y="836485"/>
                  </a:lnTo>
                  <a:lnTo>
                    <a:pt x="100077" y="838923"/>
                  </a:lnTo>
                  <a:lnTo>
                    <a:pt x="96236" y="840968"/>
                  </a:lnTo>
                  <a:lnTo>
                    <a:pt x="92189" y="842645"/>
                  </a:lnTo>
                  <a:lnTo>
                    <a:pt x="88145" y="844321"/>
                  </a:lnTo>
                  <a:lnTo>
                    <a:pt x="83978" y="845591"/>
                  </a:lnTo>
                  <a:lnTo>
                    <a:pt x="79682" y="846442"/>
                  </a:lnTo>
                  <a:lnTo>
                    <a:pt x="75385" y="847293"/>
                  </a:lnTo>
                  <a:lnTo>
                    <a:pt x="71050" y="847725"/>
                  </a:lnTo>
                  <a:lnTo>
                    <a:pt x="66675" y="847725"/>
                  </a:lnTo>
                  <a:lnTo>
                    <a:pt x="62299" y="847725"/>
                  </a:lnTo>
                  <a:lnTo>
                    <a:pt x="57964" y="847293"/>
                  </a:lnTo>
                  <a:lnTo>
                    <a:pt x="53667" y="846442"/>
                  </a:lnTo>
                  <a:lnTo>
                    <a:pt x="49371" y="845591"/>
                  </a:lnTo>
                  <a:lnTo>
                    <a:pt x="45204" y="844321"/>
                  </a:lnTo>
                  <a:lnTo>
                    <a:pt x="41160" y="842645"/>
                  </a:lnTo>
                  <a:lnTo>
                    <a:pt x="37113" y="840968"/>
                  </a:lnTo>
                  <a:lnTo>
                    <a:pt x="33272" y="838923"/>
                  </a:lnTo>
                  <a:lnTo>
                    <a:pt x="29631" y="836485"/>
                  </a:lnTo>
                  <a:lnTo>
                    <a:pt x="25990" y="834059"/>
                  </a:lnTo>
                  <a:lnTo>
                    <a:pt x="11236" y="818083"/>
                  </a:lnTo>
                  <a:lnTo>
                    <a:pt x="8806" y="814451"/>
                  </a:lnTo>
                  <a:lnTo>
                    <a:pt x="6751" y="810602"/>
                  </a:lnTo>
                  <a:lnTo>
                    <a:pt x="5074" y="806564"/>
                  </a:lnTo>
                  <a:lnTo>
                    <a:pt x="3398" y="802525"/>
                  </a:lnTo>
                  <a:lnTo>
                    <a:pt x="2133" y="798347"/>
                  </a:lnTo>
                  <a:lnTo>
                    <a:pt x="1280" y="794054"/>
                  </a:lnTo>
                  <a:lnTo>
                    <a:pt x="426" y="789762"/>
                  </a:lnTo>
                  <a:lnTo>
                    <a:pt x="0" y="785431"/>
                  </a:lnTo>
                  <a:lnTo>
                    <a:pt x="0" y="78105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4387" y="25479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49" y="0"/>
                  </a:moveTo>
                  <a:lnTo>
                    <a:pt x="168667" y="4025"/>
                  </a:lnTo>
                  <a:lnTo>
                    <a:pt x="129355" y="15951"/>
                  </a:lnTo>
                  <a:lnTo>
                    <a:pt x="93131" y="35318"/>
                  </a:lnTo>
                  <a:lnTo>
                    <a:pt x="61376" y="61366"/>
                  </a:lnTo>
                  <a:lnTo>
                    <a:pt x="35317" y="93129"/>
                  </a:lnTo>
                  <a:lnTo>
                    <a:pt x="15949" y="129362"/>
                  </a:lnTo>
                  <a:lnTo>
                    <a:pt x="4028" y="168668"/>
                  </a:lnTo>
                  <a:lnTo>
                    <a:pt x="0" y="209549"/>
                  </a:lnTo>
                  <a:lnTo>
                    <a:pt x="252" y="219841"/>
                  </a:lnTo>
                  <a:lnTo>
                    <a:pt x="6283" y="260475"/>
                  </a:lnTo>
                  <a:lnTo>
                    <a:pt x="20123" y="299153"/>
                  </a:lnTo>
                  <a:lnTo>
                    <a:pt x="41246" y="334391"/>
                  </a:lnTo>
                  <a:lnTo>
                    <a:pt x="68833" y="364821"/>
                  </a:lnTo>
                  <a:lnTo>
                    <a:pt x="101830" y="389291"/>
                  </a:lnTo>
                  <a:lnTo>
                    <a:pt x="138964" y="406858"/>
                  </a:lnTo>
                  <a:lnTo>
                    <a:pt x="178814" y="416833"/>
                  </a:lnTo>
                  <a:lnTo>
                    <a:pt x="209549" y="419099"/>
                  </a:lnTo>
                  <a:lnTo>
                    <a:pt x="219843" y="418847"/>
                  </a:lnTo>
                  <a:lnTo>
                    <a:pt x="260479" y="412821"/>
                  </a:lnTo>
                  <a:lnTo>
                    <a:pt x="299156" y="398974"/>
                  </a:lnTo>
                  <a:lnTo>
                    <a:pt x="334388" y="377851"/>
                  </a:lnTo>
                  <a:lnTo>
                    <a:pt x="364824" y="350264"/>
                  </a:lnTo>
                  <a:lnTo>
                    <a:pt x="389293" y="317269"/>
                  </a:lnTo>
                  <a:lnTo>
                    <a:pt x="406856" y="280129"/>
                  </a:lnTo>
                  <a:lnTo>
                    <a:pt x="416833" y="240282"/>
                  </a:lnTo>
                  <a:lnTo>
                    <a:pt x="419099" y="209549"/>
                  </a:lnTo>
                  <a:lnTo>
                    <a:pt x="418847" y="199251"/>
                  </a:lnTo>
                  <a:lnTo>
                    <a:pt x="412816" y="158617"/>
                  </a:lnTo>
                  <a:lnTo>
                    <a:pt x="398976" y="119946"/>
                  </a:lnTo>
                  <a:lnTo>
                    <a:pt x="377853" y="84708"/>
                  </a:lnTo>
                  <a:lnTo>
                    <a:pt x="350266" y="54265"/>
                  </a:lnTo>
                  <a:lnTo>
                    <a:pt x="317269" y="29806"/>
                  </a:lnTo>
                  <a:lnTo>
                    <a:pt x="280135" y="12241"/>
                  </a:lnTo>
                  <a:lnTo>
                    <a:pt x="240284" y="2266"/>
                  </a:lnTo>
                  <a:lnTo>
                    <a:pt x="209549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149" y="2552700"/>
              <a:ext cx="409574" cy="4095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4387" y="2547937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419100" y="209550"/>
                  </a:moveTo>
                  <a:lnTo>
                    <a:pt x="419100" y="216408"/>
                  </a:lnTo>
                  <a:lnTo>
                    <a:pt x="418762" y="223253"/>
                  </a:lnTo>
                  <a:lnTo>
                    <a:pt x="418092" y="230085"/>
                  </a:lnTo>
                  <a:lnTo>
                    <a:pt x="417418" y="236918"/>
                  </a:lnTo>
                  <a:lnTo>
                    <a:pt x="416411" y="243700"/>
                  </a:lnTo>
                  <a:lnTo>
                    <a:pt x="415071" y="250431"/>
                  </a:lnTo>
                  <a:lnTo>
                    <a:pt x="413731" y="257162"/>
                  </a:lnTo>
                  <a:lnTo>
                    <a:pt x="400521" y="296075"/>
                  </a:lnTo>
                  <a:lnTo>
                    <a:pt x="383782" y="325970"/>
                  </a:lnTo>
                  <a:lnTo>
                    <a:pt x="379972" y="331673"/>
                  </a:lnTo>
                  <a:lnTo>
                    <a:pt x="375890" y="337185"/>
                  </a:lnTo>
                  <a:lnTo>
                    <a:pt x="371534" y="342480"/>
                  </a:lnTo>
                  <a:lnTo>
                    <a:pt x="367178" y="347789"/>
                  </a:lnTo>
                  <a:lnTo>
                    <a:pt x="362574" y="352869"/>
                  </a:lnTo>
                  <a:lnTo>
                    <a:pt x="357723" y="357720"/>
                  </a:lnTo>
                  <a:lnTo>
                    <a:pt x="352872" y="362572"/>
                  </a:lnTo>
                  <a:lnTo>
                    <a:pt x="325968" y="383781"/>
                  </a:lnTo>
                  <a:lnTo>
                    <a:pt x="320263" y="387604"/>
                  </a:lnTo>
                  <a:lnTo>
                    <a:pt x="283397" y="405777"/>
                  </a:lnTo>
                  <a:lnTo>
                    <a:pt x="243701" y="416407"/>
                  </a:lnTo>
                  <a:lnTo>
                    <a:pt x="230088" y="418084"/>
                  </a:lnTo>
                  <a:lnTo>
                    <a:pt x="223257" y="418769"/>
                  </a:lnTo>
                  <a:lnTo>
                    <a:pt x="216410" y="419100"/>
                  </a:lnTo>
                  <a:lnTo>
                    <a:pt x="209550" y="419100"/>
                  </a:lnTo>
                  <a:lnTo>
                    <a:pt x="202689" y="419100"/>
                  </a:lnTo>
                  <a:lnTo>
                    <a:pt x="195842" y="418769"/>
                  </a:lnTo>
                  <a:lnTo>
                    <a:pt x="189011" y="418084"/>
                  </a:lnTo>
                  <a:lnTo>
                    <a:pt x="182180" y="417423"/>
                  </a:lnTo>
                  <a:lnTo>
                    <a:pt x="142156" y="408076"/>
                  </a:lnTo>
                  <a:lnTo>
                    <a:pt x="104715" y="391121"/>
                  </a:lnTo>
                  <a:lnTo>
                    <a:pt x="93131" y="383781"/>
                  </a:lnTo>
                  <a:lnTo>
                    <a:pt x="87421" y="379971"/>
                  </a:lnTo>
                  <a:lnTo>
                    <a:pt x="61376" y="357720"/>
                  </a:lnTo>
                  <a:lnTo>
                    <a:pt x="56525" y="352869"/>
                  </a:lnTo>
                  <a:lnTo>
                    <a:pt x="51921" y="347789"/>
                  </a:lnTo>
                  <a:lnTo>
                    <a:pt x="47565" y="342480"/>
                  </a:lnTo>
                  <a:lnTo>
                    <a:pt x="43209" y="337185"/>
                  </a:lnTo>
                  <a:lnTo>
                    <a:pt x="39127" y="331673"/>
                  </a:lnTo>
                  <a:lnTo>
                    <a:pt x="35317" y="325970"/>
                  </a:lnTo>
                  <a:lnTo>
                    <a:pt x="31502" y="320268"/>
                  </a:lnTo>
                  <a:lnTo>
                    <a:pt x="13324" y="283400"/>
                  </a:lnTo>
                  <a:lnTo>
                    <a:pt x="4028" y="250431"/>
                  </a:lnTo>
                  <a:lnTo>
                    <a:pt x="2688" y="243700"/>
                  </a:lnTo>
                  <a:lnTo>
                    <a:pt x="1681" y="236918"/>
                  </a:lnTo>
                  <a:lnTo>
                    <a:pt x="1007" y="230085"/>
                  </a:lnTo>
                  <a:lnTo>
                    <a:pt x="337" y="223253"/>
                  </a:lnTo>
                  <a:lnTo>
                    <a:pt x="0" y="216408"/>
                  </a:lnTo>
                  <a:lnTo>
                    <a:pt x="0" y="209550"/>
                  </a:lnTo>
                  <a:lnTo>
                    <a:pt x="0" y="202679"/>
                  </a:lnTo>
                  <a:lnTo>
                    <a:pt x="4028" y="168668"/>
                  </a:lnTo>
                  <a:lnTo>
                    <a:pt x="5368" y="161937"/>
                  </a:lnTo>
                  <a:lnTo>
                    <a:pt x="7029" y="155282"/>
                  </a:lnTo>
                  <a:lnTo>
                    <a:pt x="9023" y="148717"/>
                  </a:lnTo>
                  <a:lnTo>
                    <a:pt x="11013" y="142151"/>
                  </a:lnTo>
                  <a:lnTo>
                    <a:pt x="13324" y="135699"/>
                  </a:lnTo>
                  <a:lnTo>
                    <a:pt x="15949" y="129362"/>
                  </a:lnTo>
                  <a:lnTo>
                    <a:pt x="18578" y="123012"/>
                  </a:lnTo>
                  <a:lnTo>
                    <a:pt x="21506" y="116827"/>
                  </a:lnTo>
                  <a:lnTo>
                    <a:pt x="24744" y="110769"/>
                  </a:lnTo>
                  <a:lnTo>
                    <a:pt x="27979" y="104711"/>
                  </a:lnTo>
                  <a:lnTo>
                    <a:pt x="31502" y="98831"/>
                  </a:lnTo>
                  <a:lnTo>
                    <a:pt x="35317" y="93129"/>
                  </a:lnTo>
                  <a:lnTo>
                    <a:pt x="39127" y="87426"/>
                  </a:lnTo>
                  <a:lnTo>
                    <a:pt x="66227" y="56515"/>
                  </a:lnTo>
                  <a:lnTo>
                    <a:pt x="93131" y="35318"/>
                  </a:lnTo>
                  <a:lnTo>
                    <a:pt x="98836" y="31508"/>
                  </a:lnTo>
                  <a:lnTo>
                    <a:pt x="104715" y="27978"/>
                  </a:lnTo>
                  <a:lnTo>
                    <a:pt x="110768" y="24739"/>
                  </a:lnTo>
                  <a:lnTo>
                    <a:pt x="116819" y="21501"/>
                  </a:lnTo>
                  <a:lnTo>
                    <a:pt x="155286" y="7035"/>
                  </a:lnTo>
                  <a:lnTo>
                    <a:pt x="168667" y="4025"/>
                  </a:lnTo>
                  <a:lnTo>
                    <a:pt x="175398" y="2679"/>
                  </a:lnTo>
                  <a:lnTo>
                    <a:pt x="182180" y="1676"/>
                  </a:lnTo>
                  <a:lnTo>
                    <a:pt x="189011" y="1003"/>
                  </a:lnTo>
                  <a:lnTo>
                    <a:pt x="195842" y="342"/>
                  </a:lnTo>
                  <a:lnTo>
                    <a:pt x="202689" y="0"/>
                  </a:lnTo>
                  <a:lnTo>
                    <a:pt x="209550" y="0"/>
                  </a:lnTo>
                  <a:lnTo>
                    <a:pt x="216410" y="0"/>
                  </a:lnTo>
                  <a:lnTo>
                    <a:pt x="250432" y="4025"/>
                  </a:lnTo>
                  <a:lnTo>
                    <a:pt x="257159" y="5359"/>
                  </a:lnTo>
                  <a:lnTo>
                    <a:pt x="296083" y="18580"/>
                  </a:lnTo>
                  <a:lnTo>
                    <a:pt x="308331" y="24739"/>
                  </a:lnTo>
                  <a:lnTo>
                    <a:pt x="314384" y="27978"/>
                  </a:lnTo>
                  <a:lnTo>
                    <a:pt x="320263" y="31508"/>
                  </a:lnTo>
                  <a:lnTo>
                    <a:pt x="325968" y="35318"/>
                  </a:lnTo>
                  <a:lnTo>
                    <a:pt x="331678" y="39128"/>
                  </a:lnTo>
                  <a:lnTo>
                    <a:pt x="362574" y="66230"/>
                  </a:lnTo>
                  <a:lnTo>
                    <a:pt x="383782" y="93129"/>
                  </a:lnTo>
                  <a:lnTo>
                    <a:pt x="387597" y="98831"/>
                  </a:lnTo>
                  <a:lnTo>
                    <a:pt x="391120" y="104711"/>
                  </a:lnTo>
                  <a:lnTo>
                    <a:pt x="394355" y="110769"/>
                  </a:lnTo>
                  <a:lnTo>
                    <a:pt x="397590" y="116827"/>
                  </a:lnTo>
                  <a:lnTo>
                    <a:pt x="400521" y="123012"/>
                  </a:lnTo>
                  <a:lnTo>
                    <a:pt x="403150" y="129362"/>
                  </a:lnTo>
                  <a:lnTo>
                    <a:pt x="405775" y="135699"/>
                  </a:lnTo>
                  <a:lnTo>
                    <a:pt x="408086" y="142151"/>
                  </a:lnTo>
                  <a:lnTo>
                    <a:pt x="410076" y="148717"/>
                  </a:lnTo>
                  <a:lnTo>
                    <a:pt x="412070" y="155282"/>
                  </a:lnTo>
                  <a:lnTo>
                    <a:pt x="413731" y="161937"/>
                  </a:lnTo>
                  <a:lnTo>
                    <a:pt x="415071" y="168668"/>
                  </a:lnTo>
                  <a:lnTo>
                    <a:pt x="416411" y="175399"/>
                  </a:lnTo>
                  <a:lnTo>
                    <a:pt x="417418" y="182181"/>
                  </a:lnTo>
                  <a:lnTo>
                    <a:pt x="418092" y="189001"/>
                  </a:lnTo>
                  <a:lnTo>
                    <a:pt x="418762" y="195834"/>
                  </a:lnTo>
                  <a:lnTo>
                    <a:pt x="419100" y="202679"/>
                  </a:lnTo>
                  <a:lnTo>
                    <a:pt x="419100" y="20955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773" y="2643695"/>
              <a:ext cx="225173" cy="22485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70812" y="2550763"/>
            <a:ext cx="5105400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b="1" spc="-95" dirty="0">
                <a:solidFill>
                  <a:srgbClr val="374552"/>
                </a:solidFill>
                <a:latin typeface="Tahoma"/>
                <a:cs typeface="Tahoma"/>
              </a:rPr>
              <a:t>Consistency</a:t>
            </a:r>
            <a:r>
              <a:rPr sz="1500" b="1" spc="-7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00" b="1" spc="-30" dirty="0">
                <a:solidFill>
                  <a:srgbClr val="374552"/>
                </a:solidFill>
                <a:latin typeface="Tahoma"/>
                <a:cs typeface="Tahoma"/>
              </a:rPr>
              <a:t>Maintenance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6400"/>
              </a:lnSpc>
              <a:spcBef>
                <a:spcPts val="445"/>
              </a:spcBef>
            </a:pP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Minimal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transformations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preserve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alignment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original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engineering notebook.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28700" y="3752850"/>
            <a:ext cx="428625" cy="952500"/>
            <a:chOff x="1028700" y="3752850"/>
            <a:chExt cx="428625" cy="952500"/>
          </a:xfrm>
        </p:grpSpPr>
        <p:sp>
          <p:nvSpPr>
            <p:cNvPr id="25" name="object 25"/>
            <p:cNvSpPr/>
            <p:nvPr/>
          </p:nvSpPr>
          <p:spPr>
            <a:xfrm>
              <a:off x="1176337" y="3852862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66674" y="0"/>
                  </a:moveTo>
                  <a:lnTo>
                    <a:pt x="29625" y="11225"/>
                  </a:lnTo>
                  <a:lnTo>
                    <a:pt x="5074" y="41160"/>
                  </a:lnTo>
                  <a:lnTo>
                    <a:pt x="0" y="66674"/>
                  </a:lnTo>
                  <a:lnTo>
                    <a:pt x="0" y="781049"/>
                  </a:lnTo>
                  <a:lnTo>
                    <a:pt x="11225" y="818097"/>
                  </a:lnTo>
                  <a:lnTo>
                    <a:pt x="41160" y="842644"/>
                  </a:lnTo>
                  <a:lnTo>
                    <a:pt x="66674" y="847724"/>
                  </a:lnTo>
                  <a:lnTo>
                    <a:pt x="73242" y="847408"/>
                  </a:lnTo>
                  <a:lnTo>
                    <a:pt x="108955" y="832611"/>
                  </a:lnTo>
                  <a:lnTo>
                    <a:pt x="130494" y="800375"/>
                  </a:lnTo>
                  <a:lnTo>
                    <a:pt x="133349" y="781049"/>
                  </a:lnTo>
                  <a:lnTo>
                    <a:pt x="133349" y="66674"/>
                  </a:lnTo>
                  <a:lnTo>
                    <a:pt x="122126" y="29627"/>
                  </a:lnTo>
                  <a:lnTo>
                    <a:pt x="92189" y="5079"/>
                  </a:lnTo>
                  <a:lnTo>
                    <a:pt x="6667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1099" y="3857625"/>
              <a:ext cx="123824" cy="838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76337" y="3852862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0" y="781050"/>
                  </a:moveTo>
                  <a:lnTo>
                    <a:pt x="0" y="66675"/>
                  </a:lnTo>
                  <a:lnTo>
                    <a:pt x="0" y="62293"/>
                  </a:lnTo>
                  <a:lnTo>
                    <a:pt x="426" y="57962"/>
                  </a:lnTo>
                  <a:lnTo>
                    <a:pt x="1280" y="53670"/>
                  </a:lnTo>
                  <a:lnTo>
                    <a:pt x="2133" y="49377"/>
                  </a:lnTo>
                  <a:lnTo>
                    <a:pt x="3398" y="45199"/>
                  </a:lnTo>
                  <a:lnTo>
                    <a:pt x="5074" y="41160"/>
                  </a:lnTo>
                  <a:lnTo>
                    <a:pt x="6751" y="37109"/>
                  </a:lnTo>
                  <a:lnTo>
                    <a:pt x="8806" y="33274"/>
                  </a:lnTo>
                  <a:lnTo>
                    <a:pt x="11236" y="29629"/>
                  </a:lnTo>
                  <a:lnTo>
                    <a:pt x="13667" y="25996"/>
                  </a:lnTo>
                  <a:lnTo>
                    <a:pt x="16431" y="22618"/>
                  </a:lnTo>
                  <a:lnTo>
                    <a:pt x="19526" y="19532"/>
                  </a:lnTo>
                  <a:lnTo>
                    <a:pt x="22622" y="16433"/>
                  </a:lnTo>
                  <a:lnTo>
                    <a:pt x="25990" y="13665"/>
                  </a:lnTo>
                  <a:lnTo>
                    <a:pt x="29631" y="11239"/>
                  </a:lnTo>
                  <a:lnTo>
                    <a:pt x="33272" y="8801"/>
                  </a:lnTo>
                  <a:lnTo>
                    <a:pt x="37113" y="6743"/>
                  </a:lnTo>
                  <a:lnTo>
                    <a:pt x="41160" y="5080"/>
                  </a:lnTo>
                  <a:lnTo>
                    <a:pt x="45204" y="3403"/>
                  </a:lnTo>
                  <a:lnTo>
                    <a:pt x="49371" y="2133"/>
                  </a:lnTo>
                  <a:lnTo>
                    <a:pt x="53667" y="1282"/>
                  </a:lnTo>
                  <a:lnTo>
                    <a:pt x="57958" y="431"/>
                  </a:lnTo>
                  <a:lnTo>
                    <a:pt x="62294" y="0"/>
                  </a:lnTo>
                  <a:lnTo>
                    <a:pt x="66675" y="0"/>
                  </a:lnTo>
                  <a:lnTo>
                    <a:pt x="71050" y="0"/>
                  </a:lnTo>
                  <a:lnTo>
                    <a:pt x="92189" y="5080"/>
                  </a:lnTo>
                  <a:lnTo>
                    <a:pt x="96240" y="6743"/>
                  </a:lnTo>
                  <a:lnTo>
                    <a:pt x="100076" y="8801"/>
                  </a:lnTo>
                  <a:lnTo>
                    <a:pt x="103720" y="11239"/>
                  </a:lnTo>
                  <a:lnTo>
                    <a:pt x="107365" y="13665"/>
                  </a:lnTo>
                  <a:lnTo>
                    <a:pt x="110718" y="16433"/>
                  </a:lnTo>
                  <a:lnTo>
                    <a:pt x="113817" y="19532"/>
                  </a:lnTo>
                  <a:lnTo>
                    <a:pt x="116916" y="22618"/>
                  </a:lnTo>
                  <a:lnTo>
                    <a:pt x="119684" y="25996"/>
                  </a:lnTo>
                  <a:lnTo>
                    <a:pt x="122110" y="29629"/>
                  </a:lnTo>
                  <a:lnTo>
                    <a:pt x="124548" y="33274"/>
                  </a:lnTo>
                  <a:lnTo>
                    <a:pt x="126593" y="37109"/>
                  </a:lnTo>
                  <a:lnTo>
                    <a:pt x="128270" y="41160"/>
                  </a:lnTo>
                  <a:lnTo>
                    <a:pt x="129946" y="45199"/>
                  </a:lnTo>
                  <a:lnTo>
                    <a:pt x="131216" y="49377"/>
                  </a:lnTo>
                  <a:lnTo>
                    <a:pt x="132067" y="53670"/>
                  </a:lnTo>
                  <a:lnTo>
                    <a:pt x="132918" y="57962"/>
                  </a:lnTo>
                  <a:lnTo>
                    <a:pt x="133350" y="62293"/>
                  </a:lnTo>
                  <a:lnTo>
                    <a:pt x="133350" y="66675"/>
                  </a:lnTo>
                  <a:lnTo>
                    <a:pt x="133350" y="781050"/>
                  </a:lnTo>
                  <a:lnTo>
                    <a:pt x="133350" y="785431"/>
                  </a:lnTo>
                  <a:lnTo>
                    <a:pt x="132918" y="789762"/>
                  </a:lnTo>
                  <a:lnTo>
                    <a:pt x="122110" y="818083"/>
                  </a:lnTo>
                  <a:lnTo>
                    <a:pt x="119684" y="821728"/>
                  </a:lnTo>
                  <a:lnTo>
                    <a:pt x="103720" y="836485"/>
                  </a:lnTo>
                  <a:lnTo>
                    <a:pt x="100076" y="838923"/>
                  </a:lnTo>
                  <a:lnTo>
                    <a:pt x="96240" y="840968"/>
                  </a:lnTo>
                  <a:lnTo>
                    <a:pt x="92189" y="842645"/>
                  </a:lnTo>
                  <a:lnTo>
                    <a:pt x="88145" y="844321"/>
                  </a:lnTo>
                  <a:lnTo>
                    <a:pt x="83973" y="845591"/>
                  </a:lnTo>
                  <a:lnTo>
                    <a:pt x="79682" y="846442"/>
                  </a:lnTo>
                  <a:lnTo>
                    <a:pt x="75385" y="847293"/>
                  </a:lnTo>
                  <a:lnTo>
                    <a:pt x="71050" y="847725"/>
                  </a:lnTo>
                  <a:lnTo>
                    <a:pt x="66675" y="847725"/>
                  </a:lnTo>
                  <a:lnTo>
                    <a:pt x="62294" y="847725"/>
                  </a:lnTo>
                  <a:lnTo>
                    <a:pt x="57958" y="847293"/>
                  </a:lnTo>
                  <a:lnTo>
                    <a:pt x="53667" y="846442"/>
                  </a:lnTo>
                  <a:lnTo>
                    <a:pt x="49371" y="845591"/>
                  </a:lnTo>
                  <a:lnTo>
                    <a:pt x="45204" y="844321"/>
                  </a:lnTo>
                  <a:lnTo>
                    <a:pt x="41160" y="842645"/>
                  </a:lnTo>
                  <a:lnTo>
                    <a:pt x="37113" y="840968"/>
                  </a:lnTo>
                  <a:lnTo>
                    <a:pt x="33272" y="838923"/>
                  </a:lnTo>
                  <a:lnTo>
                    <a:pt x="29631" y="836485"/>
                  </a:lnTo>
                  <a:lnTo>
                    <a:pt x="25990" y="834059"/>
                  </a:lnTo>
                  <a:lnTo>
                    <a:pt x="11236" y="818083"/>
                  </a:lnTo>
                  <a:lnTo>
                    <a:pt x="8806" y="814451"/>
                  </a:lnTo>
                  <a:lnTo>
                    <a:pt x="1280" y="794054"/>
                  </a:lnTo>
                  <a:lnTo>
                    <a:pt x="426" y="789762"/>
                  </a:lnTo>
                  <a:lnTo>
                    <a:pt x="0" y="785431"/>
                  </a:lnTo>
                  <a:lnTo>
                    <a:pt x="0" y="78105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3462" y="3757612"/>
              <a:ext cx="419100" cy="428625"/>
            </a:xfrm>
            <a:custGeom>
              <a:avLst/>
              <a:gdLst/>
              <a:ahLst/>
              <a:cxnLst/>
              <a:rect l="l" t="t" r="r" b="b"/>
              <a:pathLst>
                <a:path w="419100" h="428625">
                  <a:moveTo>
                    <a:pt x="209549" y="0"/>
                  </a:moveTo>
                  <a:lnTo>
                    <a:pt x="168667" y="4025"/>
                  </a:lnTo>
                  <a:lnTo>
                    <a:pt x="129355" y="15951"/>
                  </a:lnTo>
                  <a:lnTo>
                    <a:pt x="93131" y="35318"/>
                  </a:lnTo>
                  <a:lnTo>
                    <a:pt x="61376" y="61366"/>
                  </a:lnTo>
                  <a:lnTo>
                    <a:pt x="35317" y="93129"/>
                  </a:lnTo>
                  <a:lnTo>
                    <a:pt x="15949" y="129362"/>
                  </a:lnTo>
                  <a:lnTo>
                    <a:pt x="4028" y="168668"/>
                  </a:lnTo>
                  <a:lnTo>
                    <a:pt x="0" y="209549"/>
                  </a:lnTo>
                  <a:lnTo>
                    <a:pt x="0" y="219074"/>
                  </a:lnTo>
                  <a:lnTo>
                    <a:pt x="4028" y="259956"/>
                  </a:lnTo>
                  <a:lnTo>
                    <a:pt x="15949" y="299262"/>
                  </a:lnTo>
                  <a:lnTo>
                    <a:pt x="35317" y="335495"/>
                  </a:lnTo>
                  <a:lnTo>
                    <a:pt x="61376" y="367245"/>
                  </a:lnTo>
                  <a:lnTo>
                    <a:pt x="93131" y="393306"/>
                  </a:lnTo>
                  <a:lnTo>
                    <a:pt x="129355" y="412673"/>
                  </a:lnTo>
                  <a:lnTo>
                    <a:pt x="168667" y="424599"/>
                  </a:lnTo>
                  <a:lnTo>
                    <a:pt x="209549" y="428624"/>
                  </a:lnTo>
                  <a:lnTo>
                    <a:pt x="219842" y="428372"/>
                  </a:lnTo>
                  <a:lnTo>
                    <a:pt x="260480" y="422346"/>
                  </a:lnTo>
                  <a:lnTo>
                    <a:pt x="299153" y="408499"/>
                  </a:lnTo>
                  <a:lnTo>
                    <a:pt x="334391" y="387376"/>
                  </a:lnTo>
                  <a:lnTo>
                    <a:pt x="364821" y="359789"/>
                  </a:lnTo>
                  <a:lnTo>
                    <a:pt x="389291" y="326794"/>
                  </a:lnTo>
                  <a:lnTo>
                    <a:pt x="406856" y="289654"/>
                  </a:lnTo>
                  <a:lnTo>
                    <a:pt x="416833" y="249807"/>
                  </a:lnTo>
                  <a:lnTo>
                    <a:pt x="419099" y="219074"/>
                  </a:lnTo>
                  <a:lnTo>
                    <a:pt x="419099" y="209549"/>
                  </a:lnTo>
                  <a:lnTo>
                    <a:pt x="415074" y="168668"/>
                  </a:lnTo>
                  <a:lnTo>
                    <a:pt x="403148" y="129362"/>
                  </a:lnTo>
                  <a:lnTo>
                    <a:pt x="383781" y="93129"/>
                  </a:lnTo>
                  <a:lnTo>
                    <a:pt x="357720" y="61366"/>
                  </a:lnTo>
                  <a:lnTo>
                    <a:pt x="325970" y="35318"/>
                  </a:lnTo>
                  <a:lnTo>
                    <a:pt x="289737" y="15951"/>
                  </a:lnTo>
                  <a:lnTo>
                    <a:pt x="250431" y="4025"/>
                  </a:lnTo>
                  <a:lnTo>
                    <a:pt x="209549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8224" y="3762375"/>
              <a:ext cx="409574" cy="4190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3462" y="3757612"/>
              <a:ext cx="419100" cy="428625"/>
            </a:xfrm>
            <a:custGeom>
              <a:avLst/>
              <a:gdLst/>
              <a:ahLst/>
              <a:cxnLst/>
              <a:rect l="l" t="t" r="r" b="b"/>
              <a:pathLst>
                <a:path w="419100" h="428625">
                  <a:moveTo>
                    <a:pt x="0" y="219075"/>
                  </a:moveTo>
                  <a:lnTo>
                    <a:pt x="0" y="209550"/>
                  </a:lnTo>
                  <a:lnTo>
                    <a:pt x="0" y="202679"/>
                  </a:lnTo>
                  <a:lnTo>
                    <a:pt x="337" y="195834"/>
                  </a:lnTo>
                  <a:lnTo>
                    <a:pt x="1007" y="189001"/>
                  </a:lnTo>
                  <a:lnTo>
                    <a:pt x="1681" y="182181"/>
                  </a:lnTo>
                  <a:lnTo>
                    <a:pt x="2688" y="175399"/>
                  </a:lnTo>
                  <a:lnTo>
                    <a:pt x="4028" y="168668"/>
                  </a:lnTo>
                  <a:lnTo>
                    <a:pt x="5368" y="161937"/>
                  </a:lnTo>
                  <a:lnTo>
                    <a:pt x="7029" y="155282"/>
                  </a:lnTo>
                  <a:lnTo>
                    <a:pt x="9023" y="148717"/>
                  </a:lnTo>
                  <a:lnTo>
                    <a:pt x="11013" y="142151"/>
                  </a:lnTo>
                  <a:lnTo>
                    <a:pt x="13324" y="135699"/>
                  </a:lnTo>
                  <a:lnTo>
                    <a:pt x="15949" y="129362"/>
                  </a:lnTo>
                  <a:lnTo>
                    <a:pt x="18578" y="123012"/>
                  </a:lnTo>
                  <a:lnTo>
                    <a:pt x="21506" y="116827"/>
                  </a:lnTo>
                  <a:lnTo>
                    <a:pt x="24744" y="110769"/>
                  </a:lnTo>
                  <a:lnTo>
                    <a:pt x="27979" y="104711"/>
                  </a:lnTo>
                  <a:lnTo>
                    <a:pt x="31502" y="98831"/>
                  </a:lnTo>
                  <a:lnTo>
                    <a:pt x="35317" y="93129"/>
                  </a:lnTo>
                  <a:lnTo>
                    <a:pt x="39127" y="87426"/>
                  </a:lnTo>
                  <a:lnTo>
                    <a:pt x="66227" y="56515"/>
                  </a:lnTo>
                  <a:lnTo>
                    <a:pt x="93131" y="35318"/>
                  </a:lnTo>
                  <a:lnTo>
                    <a:pt x="98836" y="31508"/>
                  </a:lnTo>
                  <a:lnTo>
                    <a:pt x="104715" y="27978"/>
                  </a:lnTo>
                  <a:lnTo>
                    <a:pt x="110768" y="24739"/>
                  </a:lnTo>
                  <a:lnTo>
                    <a:pt x="116819" y="21501"/>
                  </a:lnTo>
                  <a:lnTo>
                    <a:pt x="148719" y="9029"/>
                  </a:lnTo>
                  <a:lnTo>
                    <a:pt x="155286" y="7035"/>
                  </a:lnTo>
                  <a:lnTo>
                    <a:pt x="161940" y="5359"/>
                  </a:lnTo>
                  <a:lnTo>
                    <a:pt x="168667" y="4025"/>
                  </a:lnTo>
                  <a:lnTo>
                    <a:pt x="175398" y="2679"/>
                  </a:lnTo>
                  <a:lnTo>
                    <a:pt x="182180" y="1676"/>
                  </a:lnTo>
                  <a:lnTo>
                    <a:pt x="189011" y="1003"/>
                  </a:lnTo>
                  <a:lnTo>
                    <a:pt x="195837" y="330"/>
                  </a:lnTo>
                  <a:lnTo>
                    <a:pt x="202689" y="0"/>
                  </a:lnTo>
                  <a:lnTo>
                    <a:pt x="209550" y="0"/>
                  </a:lnTo>
                  <a:lnTo>
                    <a:pt x="216410" y="0"/>
                  </a:lnTo>
                  <a:lnTo>
                    <a:pt x="223262" y="330"/>
                  </a:lnTo>
                  <a:lnTo>
                    <a:pt x="230088" y="1003"/>
                  </a:lnTo>
                  <a:lnTo>
                    <a:pt x="236918" y="1676"/>
                  </a:lnTo>
                  <a:lnTo>
                    <a:pt x="243700" y="2679"/>
                  </a:lnTo>
                  <a:lnTo>
                    <a:pt x="250431" y="4025"/>
                  </a:lnTo>
                  <a:lnTo>
                    <a:pt x="257162" y="5359"/>
                  </a:lnTo>
                  <a:lnTo>
                    <a:pt x="289737" y="15951"/>
                  </a:lnTo>
                  <a:lnTo>
                    <a:pt x="296087" y="18580"/>
                  </a:lnTo>
                  <a:lnTo>
                    <a:pt x="302285" y="21501"/>
                  </a:lnTo>
                  <a:lnTo>
                    <a:pt x="308330" y="24739"/>
                  </a:lnTo>
                  <a:lnTo>
                    <a:pt x="314388" y="27978"/>
                  </a:lnTo>
                  <a:lnTo>
                    <a:pt x="347789" y="51917"/>
                  </a:lnTo>
                  <a:lnTo>
                    <a:pt x="375894" y="81915"/>
                  </a:lnTo>
                  <a:lnTo>
                    <a:pt x="383781" y="93129"/>
                  </a:lnTo>
                  <a:lnTo>
                    <a:pt x="387604" y="98831"/>
                  </a:lnTo>
                  <a:lnTo>
                    <a:pt x="403148" y="129362"/>
                  </a:lnTo>
                  <a:lnTo>
                    <a:pt x="405777" y="135699"/>
                  </a:lnTo>
                  <a:lnTo>
                    <a:pt x="408089" y="142151"/>
                  </a:lnTo>
                  <a:lnTo>
                    <a:pt x="410070" y="148717"/>
                  </a:lnTo>
                  <a:lnTo>
                    <a:pt x="412064" y="155282"/>
                  </a:lnTo>
                  <a:lnTo>
                    <a:pt x="418757" y="195834"/>
                  </a:lnTo>
                  <a:lnTo>
                    <a:pt x="419100" y="202679"/>
                  </a:lnTo>
                  <a:lnTo>
                    <a:pt x="419100" y="209550"/>
                  </a:lnTo>
                  <a:lnTo>
                    <a:pt x="419100" y="219075"/>
                  </a:lnTo>
                  <a:lnTo>
                    <a:pt x="419100" y="225933"/>
                  </a:lnTo>
                  <a:lnTo>
                    <a:pt x="418757" y="232778"/>
                  </a:lnTo>
                  <a:lnTo>
                    <a:pt x="412064" y="273329"/>
                  </a:lnTo>
                  <a:lnTo>
                    <a:pt x="410070" y="279908"/>
                  </a:lnTo>
                  <a:lnTo>
                    <a:pt x="408089" y="286473"/>
                  </a:lnTo>
                  <a:lnTo>
                    <a:pt x="391121" y="323900"/>
                  </a:lnTo>
                  <a:lnTo>
                    <a:pt x="383781" y="335495"/>
                  </a:lnTo>
                  <a:lnTo>
                    <a:pt x="379971" y="341198"/>
                  </a:lnTo>
                  <a:lnTo>
                    <a:pt x="375894" y="346710"/>
                  </a:lnTo>
                  <a:lnTo>
                    <a:pt x="371538" y="352005"/>
                  </a:lnTo>
                  <a:lnTo>
                    <a:pt x="367182" y="357314"/>
                  </a:lnTo>
                  <a:lnTo>
                    <a:pt x="337185" y="385406"/>
                  </a:lnTo>
                  <a:lnTo>
                    <a:pt x="302285" y="407111"/>
                  </a:lnTo>
                  <a:lnTo>
                    <a:pt x="289737" y="412673"/>
                  </a:lnTo>
                  <a:lnTo>
                    <a:pt x="283400" y="415302"/>
                  </a:lnTo>
                  <a:lnTo>
                    <a:pt x="243700" y="425932"/>
                  </a:lnTo>
                  <a:lnTo>
                    <a:pt x="230088" y="427609"/>
                  </a:lnTo>
                  <a:lnTo>
                    <a:pt x="223262" y="428294"/>
                  </a:lnTo>
                  <a:lnTo>
                    <a:pt x="216410" y="428625"/>
                  </a:lnTo>
                  <a:lnTo>
                    <a:pt x="209550" y="428625"/>
                  </a:lnTo>
                  <a:lnTo>
                    <a:pt x="202689" y="428625"/>
                  </a:lnTo>
                  <a:lnTo>
                    <a:pt x="195837" y="428294"/>
                  </a:lnTo>
                  <a:lnTo>
                    <a:pt x="189011" y="427609"/>
                  </a:lnTo>
                  <a:lnTo>
                    <a:pt x="182180" y="426948"/>
                  </a:lnTo>
                  <a:lnTo>
                    <a:pt x="142156" y="417601"/>
                  </a:lnTo>
                  <a:lnTo>
                    <a:pt x="104715" y="400646"/>
                  </a:lnTo>
                  <a:lnTo>
                    <a:pt x="93131" y="393306"/>
                  </a:lnTo>
                  <a:lnTo>
                    <a:pt x="87421" y="389496"/>
                  </a:lnTo>
                  <a:lnTo>
                    <a:pt x="56525" y="362394"/>
                  </a:lnTo>
                  <a:lnTo>
                    <a:pt x="47565" y="352005"/>
                  </a:lnTo>
                  <a:lnTo>
                    <a:pt x="43209" y="346710"/>
                  </a:lnTo>
                  <a:lnTo>
                    <a:pt x="39127" y="341198"/>
                  </a:lnTo>
                  <a:lnTo>
                    <a:pt x="35317" y="335495"/>
                  </a:lnTo>
                  <a:lnTo>
                    <a:pt x="31502" y="329793"/>
                  </a:lnTo>
                  <a:lnTo>
                    <a:pt x="13324" y="292925"/>
                  </a:lnTo>
                  <a:lnTo>
                    <a:pt x="4028" y="259956"/>
                  </a:lnTo>
                  <a:lnTo>
                    <a:pt x="2688" y="253225"/>
                  </a:lnTo>
                  <a:lnTo>
                    <a:pt x="1681" y="246443"/>
                  </a:lnTo>
                  <a:lnTo>
                    <a:pt x="1007" y="239610"/>
                  </a:lnTo>
                  <a:lnTo>
                    <a:pt x="337" y="232778"/>
                  </a:lnTo>
                  <a:lnTo>
                    <a:pt x="0" y="225933"/>
                  </a:lnTo>
                  <a:lnTo>
                    <a:pt x="0" y="219075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109" y="3862167"/>
              <a:ext cx="180591" cy="22555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86611" y="3769963"/>
            <a:ext cx="4250690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b="1" spc="-130" dirty="0">
                <a:solidFill>
                  <a:srgbClr val="374552"/>
                </a:solidFill>
                <a:latin typeface="Tahoma"/>
                <a:cs typeface="Tahoma"/>
              </a:rPr>
              <a:t>Foundation</a:t>
            </a:r>
            <a:r>
              <a:rPr sz="1500" b="1" spc="-6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374552"/>
                </a:solidFill>
                <a:latin typeface="Tahoma"/>
                <a:cs typeface="Tahoma"/>
              </a:rPr>
              <a:t>Building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6400"/>
              </a:lnSpc>
              <a:spcBef>
                <a:spcPts val="445"/>
              </a:spcBef>
            </a:pP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Cleaning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formatting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improve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374552"/>
                </a:solidFill>
                <a:latin typeface="Verdana"/>
                <a:cs typeface="Verdana"/>
              </a:rPr>
              <a:t>downstream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95" dirty="0">
                <a:solidFill>
                  <a:srgbClr val="374552"/>
                </a:solidFill>
                <a:latin typeface="Verdana"/>
                <a:cs typeface="Verdana"/>
              </a:rPr>
              <a:t>ML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training performance.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38250" y="4972050"/>
            <a:ext cx="428625" cy="952500"/>
            <a:chOff x="1238250" y="4972050"/>
            <a:chExt cx="428625" cy="952500"/>
          </a:xfrm>
        </p:grpSpPr>
        <p:sp>
          <p:nvSpPr>
            <p:cNvPr id="34" name="object 34"/>
            <p:cNvSpPr/>
            <p:nvPr/>
          </p:nvSpPr>
          <p:spPr>
            <a:xfrm>
              <a:off x="1385887" y="5072062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66674" y="0"/>
                  </a:moveTo>
                  <a:lnTo>
                    <a:pt x="29627" y="11225"/>
                  </a:lnTo>
                  <a:lnTo>
                    <a:pt x="5079" y="41160"/>
                  </a:lnTo>
                  <a:lnTo>
                    <a:pt x="0" y="66674"/>
                  </a:lnTo>
                  <a:lnTo>
                    <a:pt x="0" y="781051"/>
                  </a:lnTo>
                  <a:lnTo>
                    <a:pt x="11225" y="818097"/>
                  </a:lnTo>
                  <a:lnTo>
                    <a:pt x="41160" y="842646"/>
                  </a:lnTo>
                  <a:lnTo>
                    <a:pt x="66674" y="847726"/>
                  </a:lnTo>
                  <a:lnTo>
                    <a:pt x="73242" y="847408"/>
                  </a:lnTo>
                  <a:lnTo>
                    <a:pt x="108950" y="832614"/>
                  </a:lnTo>
                  <a:lnTo>
                    <a:pt x="130494" y="800374"/>
                  </a:lnTo>
                  <a:lnTo>
                    <a:pt x="133349" y="781051"/>
                  </a:lnTo>
                  <a:lnTo>
                    <a:pt x="133349" y="66674"/>
                  </a:lnTo>
                  <a:lnTo>
                    <a:pt x="122124" y="29627"/>
                  </a:lnTo>
                  <a:lnTo>
                    <a:pt x="92189" y="5079"/>
                  </a:lnTo>
                  <a:lnTo>
                    <a:pt x="6667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649" y="5076826"/>
              <a:ext cx="123824" cy="8381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85887" y="5072062"/>
              <a:ext cx="133350" cy="847725"/>
            </a:xfrm>
            <a:custGeom>
              <a:avLst/>
              <a:gdLst/>
              <a:ahLst/>
              <a:cxnLst/>
              <a:rect l="l" t="t" r="r" b="b"/>
              <a:pathLst>
                <a:path w="133350" h="847725">
                  <a:moveTo>
                    <a:pt x="0" y="781051"/>
                  </a:moveTo>
                  <a:lnTo>
                    <a:pt x="0" y="66675"/>
                  </a:lnTo>
                  <a:lnTo>
                    <a:pt x="0" y="62293"/>
                  </a:lnTo>
                  <a:lnTo>
                    <a:pt x="431" y="57962"/>
                  </a:lnTo>
                  <a:lnTo>
                    <a:pt x="1282" y="53657"/>
                  </a:lnTo>
                  <a:lnTo>
                    <a:pt x="2133" y="49377"/>
                  </a:lnTo>
                  <a:lnTo>
                    <a:pt x="3403" y="45199"/>
                  </a:lnTo>
                  <a:lnTo>
                    <a:pt x="5080" y="41160"/>
                  </a:lnTo>
                  <a:lnTo>
                    <a:pt x="6756" y="37109"/>
                  </a:lnTo>
                  <a:lnTo>
                    <a:pt x="8801" y="33274"/>
                  </a:lnTo>
                  <a:lnTo>
                    <a:pt x="11239" y="29629"/>
                  </a:lnTo>
                  <a:lnTo>
                    <a:pt x="13665" y="25996"/>
                  </a:lnTo>
                  <a:lnTo>
                    <a:pt x="16433" y="22618"/>
                  </a:lnTo>
                  <a:lnTo>
                    <a:pt x="19532" y="19532"/>
                  </a:lnTo>
                  <a:lnTo>
                    <a:pt x="22618" y="16433"/>
                  </a:lnTo>
                  <a:lnTo>
                    <a:pt x="25984" y="13665"/>
                  </a:lnTo>
                  <a:lnTo>
                    <a:pt x="29629" y="11239"/>
                  </a:lnTo>
                  <a:lnTo>
                    <a:pt x="33274" y="8801"/>
                  </a:lnTo>
                  <a:lnTo>
                    <a:pt x="37109" y="6743"/>
                  </a:lnTo>
                  <a:lnTo>
                    <a:pt x="41160" y="5080"/>
                  </a:lnTo>
                  <a:lnTo>
                    <a:pt x="45199" y="3403"/>
                  </a:lnTo>
                  <a:lnTo>
                    <a:pt x="49377" y="2133"/>
                  </a:lnTo>
                  <a:lnTo>
                    <a:pt x="53670" y="1282"/>
                  </a:lnTo>
                  <a:lnTo>
                    <a:pt x="57962" y="431"/>
                  </a:lnTo>
                  <a:lnTo>
                    <a:pt x="62293" y="0"/>
                  </a:lnTo>
                  <a:lnTo>
                    <a:pt x="66675" y="0"/>
                  </a:lnTo>
                  <a:lnTo>
                    <a:pt x="71056" y="0"/>
                  </a:lnTo>
                  <a:lnTo>
                    <a:pt x="75387" y="431"/>
                  </a:lnTo>
                  <a:lnTo>
                    <a:pt x="79679" y="1282"/>
                  </a:lnTo>
                  <a:lnTo>
                    <a:pt x="83985" y="2133"/>
                  </a:lnTo>
                  <a:lnTo>
                    <a:pt x="88150" y="3403"/>
                  </a:lnTo>
                  <a:lnTo>
                    <a:pt x="92189" y="5080"/>
                  </a:lnTo>
                  <a:lnTo>
                    <a:pt x="96240" y="6743"/>
                  </a:lnTo>
                  <a:lnTo>
                    <a:pt x="100076" y="8801"/>
                  </a:lnTo>
                  <a:lnTo>
                    <a:pt x="103720" y="11239"/>
                  </a:lnTo>
                  <a:lnTo>
                    <a:pt x="107365" y="13665"/>
                  </a:lnTo>
                  <a:lnTo>
                    <a:pt x="110718" y="16433"/>
                  </a:lnTo>
                  <a:lnTo>
                    <a:pt x="113817" y="19532"/>
                  </a:lnTo>
                  <a:lnTo>
                    <a:pt x="116916" y="22618"/>
                  </a:lnTo>
                  <a:lnTo>
                    <a:pt x="119684" y="25996"/>
                  </a:lnTo>
                  <a:lnTo>
                    <a:pt x="122110" y="29629"/>
                  </a:lnTo>
                  <a:lnTo>
                    <a:pt x="124548" y="33274"/>
                  </a:lnTo>
                  <a:lnTo>
                    <a:pt x="126593" y="37109"/>
                  </a:lnTo>
                  <a:lnTo>
                    <a:pt x="128270" y="41160"/>
                  </a:lnTo>
                  <a:lnTo>
                    <a:pt x="129946" y="45199"/>
                  </a:lnTo>
                  <a:lnTo>
                    <a:pt x="131216" y="49377"/>
                  </a:lnTo>
                  <a:lnTo>
                    <a:pt x="132067" y="53657"/>
                  </a:lnTo>
                  <a:lnTo>
                    <a:pt x="132918" y="57962"/>
                  </a:lnTo>
                  <a:lnTo>
                    <a:pt x="133350" y="62293"/>
                  </a:lnTo>
                  <a:lnTo>
                    <a:pt x="133350" y="66675"/>
                  </a:lnTo>
                  <a:lnTo>
                    <a:pt x="133350" y="781051"/>
                  </a:lnTo>
                  <a:lnTo>
                    <a:pt x="133350" y="785426"/>
                  </a:lnTo>
                  <a:lnTo>
                    <a:pt x="132918" y="789762"/>
                  </a:lnTo>
                  <a:lnTo>
                    <a:pt x="132067" y="794053"/>
                  </a:lnTo>
                  <a:lnTo>
                    <a:pt x="131216" y="798349"/>
                  </a:lnTo>
                  <a:lnTo>
                    <a:pt x="122110" y="818089"/>
                  </a:lnTo>
                  <a:lnTo>
                    <a:pt x="119684" y="821730"/>
                  </a:lnTo>
                  <a:lnTo>
                    <a:pt x="103720" y="836484"/>
                  </a:lnTo>
                  <a:lnTo>
                    <a:pt x="100076" y="838920"/>
                  </a:lnTo>
                  <a:lnTo>
                    <a:pt x="96240" y="840973"/>
                  </a:lnTo>
                  <a:lnTo>
                    <a:pt x="92189" y="842646"/>
                  </a:lnTo>
                  <a:lnTo>
                    <a:pt x="88150" y="844322"/>
                  </a:lnTo>
                  <a:lnTo>
                    <a:pt x="83985" y="845587"/>
                  </a:lnTo>
                  <a:lnTo>
                    <a:pt x="79679" y="846441"/>
                  </a:lnTo>
                  <a:lnTo>
                    <a:pt x="75387" y="847294"/>
                  </a:lnTo>
                  <a:lnTo>
                    <a:pt x="71056" y="847721"/>
                  </a:lnTo>
                  <a:lnTo>
                    <a:pt x="66675" y="847726"/>
                  </a:lnTo>
                  <a:lnTo>
                    <a:pt x="62293" y="847721"/>
                  </a:lnTo>
                  <a:lnTo>
                    <a:pt x="57962" y="847294"/>
                  </a:lnTo>
                  <a:lnTo>
                    <a:pt x="53670" y="846441"/>
                  </a:lnTo>
                  <a:lnTo>
                    <a:pt x="49377" y="845587"/>
                  </a:lnTo>
                  <a:lnTo>
                    <a:pt x="45199" y="844322"/>
                  </a:lnTo>
                  <a:lnTo>
                    <a:pt x="41160" y="842646"/>
                  </a:lnTo>
                  <a:lnTo>
                    <a:pt x="37109" y="840973"/>
                  </a:lnTo>
                  <a:lnTo>
                    <a:pt x="33274" y="838920"/>
                  </a:lnTo>
                  <a:lnTo>
                    <a:pt x="29629" y="836484"/>
                  </a:lnTo>
                  <a:lnTo>
                    <a:pt x="25984" y="834053"/>
                  </a:lnTo>
                  <a:lnTo>
                    <a:pt x="22618" y="831289"/>
                  </a:lnTo>
                  <a:lnTo>
                    <a:pt x="19532" y="828194"/>
                  </a:lnTo>
                  <a:lnTo>
                    <a:pt x="16433" y="825098"/>
                  </a:lnTo>
                  <a:lnTo>
                    <a:pt x="13665" y="821730"/>
                  </a:lnTo>
                  <a:lnTo>
                    <a:pt x="11239" y="818089"/>
                  </a:lnTo>
                  <a:lnTo>
                    <a:pt x="8801" y="814453"/>
                  </a:lnTo>
                  <a:lnTo>
                    <a:pt x="1282" y="794053"/>
                  </a:lnTo>
                  <a:lnTo>
                    <a:pt x="431" y="789762"/>
                  </a:lnTo>
                  <a:lnTo>
                    <a:pt x="0" y="785426"/>
                  </a:lnTo>
                  <a:lnTo>
                    <a:pt x="0" y="781051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43012" y="497681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49" y="0"/>
                  </a:moveTo>
                  <a:lnTo>
                    <a:pt x="168668" y="4025"/>
                  </a:lnTo>
                  <a:lnTo>
                    <a:pt x="129362" y="15951"/>
                  </a:lnTo>
                  <a:lnTo>
                    <a:pt x="93129" y="35318"/>
                  </a:lnTo>
                  <a:lnTo>
                    <a:pt x="61379" y="61366"/>
                  </a:lnTo>
                  <a:lnTo>
                    <a:pt x="35318" y="93129"/>
                  </a:lnTo>
                  <a:lnTo>
                    <a:pt x="15949" y="129362"/>
                  </a:lnTo>
                  <a:lnTo>
                    <a:pt x="4028" y="168668"/>
                  </a:lnTo>
                  <a:lnTo>
                    <a:pt x="0" y="209551"/>
                  </a:lnTo>
                  <a:lnTo>
                    <a:pt x="252" y="219844"/>
                  </a:lnTo>
                  <a:lnTo>
                    <a:pt x="6283" y="260476"/>
                  </a:lnTo>
                  <a:lnTo>
                    <a:pt x="20123" y="299153"/>
                  </a:lnTo>
                  <a:lnTo>
                    <a:pt x="41248" y="334389"/>
                  </a:lnTo>
                  <a:lnTo>
                    <a:pt x="68834" y="364825"/>
                  </a:lnTo>
                  <a:lnTo>
                    <a:pt x="101830" y="389294"/>
                  </a:lnTo>
                  <a:lnTo>
                    <a:pt x="138968" y="406853"/>
                  </a:lnTo>
                  <a:lnTo>
                    <a:pt x="178815" y="416834"/>
                  </a:lnTo>
                  <a:lnTo>
                    <a:pt x="209549" y="419101"/>
                  </a:lnTo>
                  <a:lnTo>
                    <a:pt x="219841" y="418849"/>
                  </a:lnTo>
                  <a:lnTo>
                    <a:pt x="260480" y="412817"/>
                  </a:lnTo>
                  <a:lnTo>
                    <a:pt x="299153" y="398975"/>
                  </a:lnTo>
                  <a:lnTo>
                    <a:pt x="334391" y="377855"/>
                  </a:lnTo>
                  <a:lnTo>
                    <a:pt x="364821" y="350267"/>
                  </a:lnTo>
                  <a:lnTo>
                    <a:pt x="389291" y="317269"/>
                  </a:lnTo>
                  <a:lnTo>
                    <a:pt x="406856" y="280132"/>
                  </a:lnTo>
                  <a:lnTo>
                    <a:pt x="416833" y="240283"/>
                  </a:lnTo>
                  <a:lnTo>
                    <a:pt x="419099" y="209551"/>
                  </a:lnTo>
                  <a:lnTo>
                    <a:pt x="418847" y="199254"/>
                  </a:lnTo>
                  <a:lnTo>
                    <a:pt x="412816" y="158617"/>
                  </a:lnTo>
                  <a:lnTo>
                    <a:pt x="398974" y="119946"/>
                  </a:lnTo>
                  <a:lnTo>
                    <a:pt x="377851" y="84708"/>
                  </a:lnTo>
                  <a:lnTo>
                    <a:pt x="350264" y="54265"/>
                  </a:lnTo>
                  <a:lnTo>
                    <a:pt x="317269" y="29806"/>
                  </a:lnTo>
                  <a:lnTo>
                    <a:pt x="280131" y="12241"/>
                  </a:lnTo>
                  <a:lnTo>
                    <a:pt x="240282" y="2266"/>
                  </a:lnTo>
                  <a:lnTo>
                    <a:pt x="209549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7774" y="4981576"/>
              <a:ext cx="409574" cy="4095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243012" y="4976812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419100" y="209551"/>
                  </a:moveTo>
                  <a:lnTo>
                    <a:pt x="419100" y="216411"/>
                  </a:lnTo>
                  <a:lnTo>
                    <a:pt x="418757" y="223258"/>
                  </a:lnTo>
                  <a:lnTo>
                    <a:pt x="412064" y="263808"/>
                  </a:lnTo>
                  <a:lnTo>
                    <a:pt x="410070" y="270376"/>
                  </a:lnTo>
                  <a:lnTo>
                    <a:pt x="408089" y="276945"/>
                  </a:lnTo>
                  <a:lnTo>
                    <a:pt x="405777" y="283399"/>
                  </a:lnTo>
                  <a:lnTo>
                    <a:pt x="403148" y="289739"/>
                  </a:lnTo>
                  <a:lnTo>
                    <a:pt x="400519" y="296080"/>
                  </a:lnTo>
                  <a:lnTo>
                    <a:pt x="383781" y="325969"/>
                  </a:lnTo>
                  <a:lnTo>
                    <a:pt x="379971" y="331674"/>
                  </a:lnTo>
                  <a:lnTo>
                    <a:pt x="375894" y="337181"/>
                  </a:lnTo>
                  <a:lnTo>
                    <a:pt x="371538" y="342484"/>
                  </a:lnTo>
                  <a:lnTo>
                    <a:pt x="367182" y="347792"/>
                  </a:lnTo>
                  <a:lnTo>
                    <a:pt x="337185" y="375885"/>
                  </a:lnTo>
                  <a:lnTo>
                    <a:pt x="308330" y="394355"/>
                  </a:lnTo>
                  <a:lnTo>
                    <a:pt x="302285" y="397590"/>
                  </a:lnTo>
                  <a:lnTo>
                    <a:pt x="296087" y="400522"/>
                  </a:lnTo>
                  <a:lnTo>
                    <a:pt x="289737" y="403146"/>
                  </a:lnTo>
                  <a:lnTo>
                    <a:pt x="283400" y="405776"/>
                  </a:lnTo>
                  <a:lnTo>
                    <a:pt x="243700" y="416412"/>
                  </a:lnTo>
                  <a:lnTo>
                    <a:pt x="230085" y="418089"/>
                  </a:lnTo>
                  <a:lnTo>
                    <a:pt x="223266" y="418763"/>
                  </a:lnTo>
                  <a:lnTo>
                    <a:pt x="216408" y="419101"/>
                  </a:lnTo>
                  <a:lnTo>
                    <a:pt x="209550" y="419101"/>
                  </a:lnTo>
                  <a:lnTo>
                    <a:pt x="202692" y="419101"/>
                  </a:lnTo>
                  <a:lnTo>
                    <a:pt x="195846" y="418763"/>
                  </a:lnTo>
                  <a:lnTo>
                    <a:pt x="189014" y="418089"/>
                  </a:lnTo>
                  <a:lnTo>
                    <a:pt x="182181" y="417419"/>
                  </a:lnTo>
                  <a:lnTo>
                    <a:pt x="142151" y="408082"/>
                  </a:lnTo>
                  <a:lnTo>
                    <a:pt x="129362" y="403146"/>
                  </a:lnTo>
                  <a:lnTo>
                    <a:pt x="123012" y="400522"/>
                  </a:lnTo>
                  <a:lnTo>
                    <a:pt x="116814" y="397590"/>
                  </a:lnTo>
                  <a:lnTo>
                    <a:pt x="110769" y="394355"/>
                  </a:lnTo>
                  <a:lnTo>
                    <a:pt x="104711" y="391121"/>
                  </a:lnTo>
                  <a:lnTo>
                    <a:pt x="71310" y="367179"/>
                  </a:lnTo>
                  <a:lnTo>
                    <a:pt x="47561" y="342484"/>
                  </a:lnTo>
                  <a:lnTo>
                    <a:pt x="43205" y="337181"/>
                  </a:lnTo>
                  <a:lnTo>
                    <a:pt x="39128" y="331674"/>
                  </a:lnTo>
                  <a:lnTo>
                    <a:pt x="35318" y="325969"/>
                  </a:lnTo>
                  <a:lnTo>
                    <a:pt x="31496" y="320264"/>
                  </a:lnTo>
                  <a:lnTo>
                    <a:pt x="27978" y="314380"/>
                  </a:lnTo>
                  <a:lnTo>
                    <a:pt x="24744" y="308328"/>
                  </a:lnTo>
                  <a:lnTo>
                    <a:pt x="21506" y="302275"/>
                  </a:lnTo>
                  <a:lnTo>
                    <a:pt x="9023" y="270376"/>
                  </a:lnTo>
                  <a:lnTo>
                    <a:pt x="7029" y="263808"/>
                  </a:lnTo>
                  <a:lnTo>
                    <a:pt x="5363" y="257161"/>
                  </a:lnTo>
                  <a:lnTo>
                    <a:pt x="4028" y="250428"/>
                  </a:lnTo>
                  <a:lnTo>
                    <a:pt x="2688" y="243696"/>
                  </a:lnTo>
                  <a:lnTo>
                    <a:pt x="1681" y="236921"/>
                  </a:lnTo>
                  <a:lnTo>
                    <a:pt x="1007" y="230089"/>
                  </a:lnTo>
                  <a:lnTo>
                    <a:pt x="337" y="223258"/>
                  </a:lnTo>
                  <a:lnTo>
                    <a:pt x="0" y="216411"/>
                  </a:lnTo>
                  <a:lnTo>
                    <a:pt x="0" y="209551"/>
                  </a:lnTo>
                  <a:lnTo>
                    <a:pt x="0" y="202685"/>
                  </a:lnTo>
                  <a:lnTo>
                    <a:pt x="4028" y="168668"/>
                  </a:lnTo>
                  <a:lnTo>
                    <a:pt x="5363" y="161937"/>
                  </a:lnTo>
                  <a:lnTo>
                    <a:pt x="7029" y="155282"/>
                  </a:lnTo>
                  <a:lnTo>
                    <a:pt x="9023" y="148717"/>
                  </a:lnTo>
                  <a:lnTo>
                    <a:pt x="11013" y="142151"/>
                  </a:lnTo>
                  <a:lnTo>
                    <a:pt x="13324" y="135699"/>
                  </a:lnTo>
                  <a:lnTo>
                    <a:pt x="15949" y="129362"/>
                  </a:lnTo>
                  <a:lnTo>
                    <a:pt x="18578" y="123012"/>
                  </a:lnTo>
                  <a:lnTo>
                    <a:pt x="21506" y="116827"/>
                  </a:lnTo>
                  <a:lnTo>
                    <a:pt x="24744" y="110769"/>
                  </a:lnTo>
                  <a:lnTo>
                    <a:pt x="27978" y="104711"/>
                  </a:lnTo>
                  <a:lnTo>
                    <a:pt x="31496" y="98831"/>
                  </a:lnTo>
                  <a:lnTo>
                    <a:pt x="35318" y="93129"/>
                  </a:lnTo>
                  <a:lnTo>
                    <a:pt x="39128" y="87426"/>
                  </a:lnTo>
                  <a:lnTo>
                    <a:pt x="66230" y="56515"/>
                  </a:lnTo>
                  <a:lnTo>
                    <a:pt x="98831" y="31508"/>
                  </a:lnTo>
                  <a:lnTo>
                    <a:pt x="110769" y="24739"/>
                  </a:lnTo>
                  <a:lnTo>
                    <a:pt x="116814" y="21501"/>
                  </a:lnTo>
                  <a:lnTo>
                    <a:pt x="123012" y="18580"/>
                  </a:lnTo>
                  <a:lnTo>
                    <a:pt x="129362" y="15951"/>
                  </a:lnTo>
                  <a:lnTo>
                    <a:pt x="135699" y="13322"/>
                  </a:lnTo>
                  <a:lnTo>
                    <a:pt x="142151" y="11010"/>
                  </a:lnTo>
                  <a:lnTo>
                    <a:pt x="148717" y="9029"/>
                  </a:lnTo>
                  <a:lnTo>
                    <a:pt x="155282" y="7035"/>
                  </a:lnTo>
                  <a:lnTo>
                    <a:pt x="161937" y="5359"/>
                  </a:lnTo>
                  <a:lnTo>
                    <a:pt x="168668" y="4025"/>
                  </a:lnTo>
                  <a:lnTo>
                    <a:pt x="175399" y="2679"/>
                  </a:lnTo>
                  <a:lnTo>
                    <a:pt x="182181" y="1676"/>
                  </a:lnTo>
                  <a:lnTo>
                    <a:pt x="189014" y="1003"/>
                  </a:lnTo>
                  <a:lnTo>
                    <a:pt x="195846" y="342"/>
                  </a:lnTo>
                  <a:lnTo>
                    <a:pt x="202692" y="0"/>
                  </a:lnTo>
                  <a:lnTo>
                    <a:pt x="209550" y="0"/>
                  </a:lnTo>
                  <a:lnTo>
                    <a:pt x="216408" y="0"/>
                  </a:lnTo>
                  <a:lnTo>
                    <a:pt x="250431" y="4025"/>
                  </a:lnTo>
                  <a:lnTo>
                    <a:pt x="257162" y="5359"/>
                  </a:lnTo>
                  <a:lnTo>
                    <a:pt x="263817" y="7035"/>
                  </a:lnTo>
                  <a:lnTo>
                    <a:pt x="270383" y="9029"/>
                  </a:lnTo>
                  <a:lnTo>
                    <a:pt x="276948" y="11010"/>
                  </a:lnTo>
                  <a:lnTo>
                    <a:pt x="283400" y="13322"/>
                  </a:lnTo>
                  <a:lnTo>
                    <a:pt x="289737" y="15951"/>
                  </a:lnTo>
                  <a:lnTo>
                    <a:pt x="296087" y="18580"/>
                  </a:lnTo>
                  <a:lnTo>
                    <a:pt x="302285" y="21501"/>
                  </a:lnTo>
                  <a:lnTo>
                    <a:pt x="308330" y="24739"/>
                  </a:lnTo>
                  <a:lnTo>
                    <a:pt x="314388" y="27978"/>
                  </a:lnTo>
                  <a:lnTo>
                    <a:pt x="347789" y="51917"/>
                  </a:lnTo>
                  <a:lnTo>
                    <a:pt x="375894" y="81915"/>
                  </a:lnTo>
                  <a:lnTo>
                    <a:pt x="383781" y="93129"/>
                  </a:lnTo>
                  <a:lnTo>
                    <a:pt x="387604" y="98831"/>
                  </a:lnTo>
                  <a:lnTo>
                    <a:pt x="403148" y="129362"/>
                  </a:lnTo>
                  <a:lnTo>
                    <a:pt x="405777" y="135699"/>
                  </a:lnTo>
                  <a:lnTo>
                    <a:pt x="408089" y="142151"/>
                  </a:lnTo>
                  <a:lnTo>
                    <a:pt x="410070" y="148717"/>
                  </a:lnTo>
                  <a:lnTo>
                    <a:pt x="412064" y="155282"/>
                  </a:lnTo>
                  <a:lnTo>
                    <a:pt x="413740" y="161937"/>
                  </a:lnTo>
                  <a:lnTo>
                    <a:pt x="415074" y="168668"/>
                  </a:lnTo>
                  <a:lnTo>
                    <a:pt x="416407" y="175399"/>
                  </a:lnTo>
                  <a:lnTo>
                    <a:pt x="417423" y="182181"/>
                  </a:lnTo>
                  <a:lnTo>
                    <a:pt x="418096" y="189001"/>
                  </a:lnTo>
                  <a:lnTo>
                    <a:pt x="418757" y="195839"/>
                  </a:lnTo>
                  <a:lnTo>
                    <a:pt x="419100" y="202685"/>
                  </a:lnTo>
                  <a:lnTo>
                    <a:pt x="419100" y="209551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8249" y="5080443"/>
              <a:ext cx="225527" cy="20856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802409" y="4979639"/>
            <a:ext cx="3971290" cy="767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b="1" spc="-100" dirty="0">
                <a:solidFill>
                  <a:srgbClr val="374552"/>
                </a:solidFill>
                <a:latin typeface="Tahoma"/>
                <a:cs typeface="Tahoma"/>
              </a:rPr>
              <a:t>Structured</a:t>
            </a:r>
            <a:r>
              <a:rPr sz="1500" b="1" spc="-6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374552"/>
                </a:solidFill>
                <a:latin typeface="Tahoma"/>
                <a:cs typeface="Tahoma"/>
              </a:rPr>
              <a:t>Output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6400"/>
              </a:lnSpc>
              <a:spcBef>
                <a:spcPts val="445"/>
              </a:spcBef>
            </a:pP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organized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cleaned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374552"/>
                </a:solidFill>
                <a:latin typeface="Verdana"/>
                <a:cs typeface="Verdana"/>
              </a:rPr>
              <a:t>train_ready</a:t>
            </a:r>
            <a:r>
              <a:rPr sz="11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folders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74552"/>
                </a:solidFill>
                <a:latin typeface="Verdana"/>
                <a:cs typeface="Verdana"/>
              </a:rPr>
              <a:t>for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modularity.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4286250" cy="6486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98950">
              <a:lnSpc>
                <a:spcPct val="100000"/>
              </a:lnSpc>
              <a:spcBef>
                <a:spcPts val="105"/>
              </a:spcBef>
            </a:pPr>
            <a:r>
              <a:rPr sz="3150" spc="-190" dirty="0"/>
              <a:t>Batch</a:t>
            </a:r>
            <a:r>
              <a:rPr sz="3150" spc="-250" dirty="0"/>
              <a:t> </a:t>
            </a:r>
            <a:r>
              <a:rPr sz="3150" spc="-170" dirty="0"/>
              <a:t>Processing</a:t>
            </a:r>
            <a:r>
              <a:rPr sz="3150" spc="-245" dirty="0"/>
              <a:t> </a:t>
            </a:r>
            <a:r>
              <a:rPr sz="3150" spc="-270" dirty="0"/>
              <a:t>Workflow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4865890" y="1151235"/>
            <a:ext cx="5915025" cy="9874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75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Batch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processing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is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foundation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handling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massive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volumes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of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historical </a:t>
            </a:r>
            <a:r>
              <a:rPr sz="1200" spc="-100" dirty="0">
                <a:solidFill>
                  <a:srgbClr val="374552"/>
                </a:solidFill>
                <a:latin typeface="Verdana"/>
                <a:cs typeface="Verdana"/>
              </a:rPr>
              <a:t>IoT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within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single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computational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workload.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This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approach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enables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comprehensive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analysis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extended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ranges,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uncovering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patterns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might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be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invisible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smaller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datasets.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76800" y="2343149"/>
            <a:ext cx="2905125" cy="2124075"/>
            <a:chOff x="4876800" y="2343149"/>
            <a:chExt cx="2905125" cy="2124075"/>
          </a:xfrm>
        </p:grpSpPr>
        <p:sp>
          <p:nvSpPr>
            <p:cNvPr id="6" name="object 6"/>
            <p:cNvSpPr/>
            <p:nvPr/>
          </p:nvSpPr>
          <p:spPr>
            <a:xfrm>
              <a:off x="4881562" y="2347912"/>
              <a:ext cx="2895600" cy="2114550"/>
            </a:xfrm>
            <a:custGeom>
              <a:avLst/>
              <a:gdLst/>
              <a:ahLst/>
              <a:cxnLst/>
              <a:rect l="l" t="t" r="r" b="b"/>
              <a:pathLst>
                <a:path w="2895600" h="2114550">
                  <a:moveTo>
                    <a:pt x="2709938" y="0"/>
                  </a:moveTo>
                  <a:lnTo>
                    <a:pt x="185661" y="0"/>
                  </a:lnTo>
                  <a:lnTo>
                    <a:pt x="167370" y="883"/>
                  </a:lnTo>
                  <a:lnTo>
                    <a:pt x="114617" y="14135"/>
                  </a:lnTo>
                  <a:lnTo>
                    <a:pt x="67940" y="42072"/>
                  </a:lnTo>
                  <a:lnTo>
                    <a:pt x="31262" y="82492"/>
                  </a:lnTo>
                  <a:lnTo>
                    <a:pt x="7950" y="131840"/>
                  </a:lnTo>
                  <a:lnTo>
                    <a:pt x="0" y="185661"/>
                  </a:lnTo>
                  <a:lnTo>
                    <a:pt x="0" y="1928888"/>
                  </a:lnTo>
                  <a:lnTo>
                    <a:pt x="7950" y="1982697"/>
                  </a:lnTo>
                  <a:lnTo>
                    <a:pt x="31262" y="2032050"/>
                  </a:lnTo>
                  <a:lnTo>
                    <a:pt x="67940" y="2072477"/>
                  </a:lnTo>
                  <a:lnTo>
                    <a:pt x="114617" y="2100414"/>
                  </a:lnTo>
                  <a:lnTo>
                    <a:pt x="167370" y="2113666"/>
                  </a:lnTo>
                  <a:lnTo>
                    <a:pt x="185661" y="2114549"/>
                  </a:lnTo>
                  <a:lnTo>
                    <a:pt x="2709938" y="2114549"/>
                  </a:lnTo>
                  <a:lnTo>
                    <a:pt x="2763748" y="2106598"/>
                  </a:lnTo>
                  <a:lnTo>
                    <a:pt x="2813100" y="2083287"/>
                  </a:lnTo>
                  <a:lnTo>
                    <a:pt x="2853527" y="2046609"/>
                  </a:lnTo>
                  <a:lnTo>
                    <a:pt x="2881464" y="1999932"/>
                  </a:lnTo>
                  <a:lnTo>
                    <a:pt x="2894716" y="1947173"/>
                  </a:lnTo>
                  <a:lnTo>
                    <a:pt x="2895599" y="1928888"/>
                  </a:lnTo>
                  <a:lnTo>
                    <a:pt x="2895599" y="185661"/>
                  </a:lnTo>
                  <a:lnTo>
                    <a:pt x="2887648" y="131840"/>
                  </a:lnTo>
                  <a:lnTo>
                    <a:pt x="2864337" y="82492"/>
                  </a:lnTo>
                  <a:lnTo>
                    <a:pt x="2827659" y="42072"/>
                  </a:lnTo>
                  <a:lnTo>
                    <a:pt x="2780982" y="14135"/>
                  </a:lnTo>
                  <a:lnTo>
                    <a:pt x="2728229" y="883"/>
                  </a:lnTo>
                  <a:lnTo>
                    <a:pt x="2709938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24" y="2352675"/>
              <a:ext cx="2886074" cy="21050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81562" y="2347912"/>
              <a:ext cx="2895600" cy="2114550"/>
            </a:xfrm>
            <a:custGeom>
              <a:avLst/>
              <a:gdLst/>
              <a:ahLst/>
              <a:cxnLst/>
              <a:rect l="l" t="t" r="r" b="b"/>
              <a:pathLst>
                <a:path w="2895600" h="2114550">
                  <a:moveTo>
                    <a:pt x="0" y="1928888"/>
                  </a:moveTo>
                  <a:lnTo>
                    <a:pt x="0" y="185661"/>
                  </a:lnTo>
                  <a:lnTo>
                    <a:pt x="223" y="176538"/>
                  </a:lnTo>
                  <a:lnTo>
                    <a:pt x="7989" y="131770"/>
                  </a:lnTo>
                  <a:lnTo>
                    <a:pt x="26406" y="90219"/>
                  </a:lnTo>
                  <a:lnTo>
                    <a:pt x="54381" y="54381"/>
                  </a:lnTo>
                  <a:lnTo>
                    <a:pt x="90219" y="26406"/>
                  </a:lnTo>
                  <a:lnTo>
                    <a:pt x="131767" y="7994"/>
                  </a:lnTo>
                  <a:lnTo>
                    <a:pt x="176540" y="223"/>
                  </a:lnTo>
                  <a:lnTo>
                    <a:pt x="185661" y="0"/>
                  </a:lnTo>
                  <a:lnTo>
                    <a:pt x="2709938" y="0"/>
                  </a:lnTo>
                  <a:lnTo>
                    <a:pt x="2755059" y="5566"/>
                  </a:lnTo>
                  <a:lnTo>
                    <a:pt x="2797459" y="21918"/>
                  </a:lnTo>
                  <a:lnTo>
                    <a:pt x="2834610" y="48087"/>
                  </a:lnTo>
                  <a:lnTo>
                    <a:pt x="2864307" y="82511"/>
                  </a:lnTo>
                  <a:lnTo>
                    <a:pt x="2884748" y="123125"/>
                  </a:lnTo>
                  <a:lnTo>
                    <a:pt x="2894706" y="167460"/>
                  </a:lnTo>
                  <a:lnTo>
                    <a:pt x="2895600" y="185661"/>
                  </a:lnTo>
                  <a:lnTo>
                    <a:pt x="2895600" y="1928888"/>
                  </a:lnTo>
                  <a:lnTo>
                    <a:pt x="2890033" y="1974009"/>
                  </a:lnTo>
                  <a:lnTo>
                    <a:pt x="2873681" y="2016409"/>
                  </a:lnTo>
                  <a:lnTo>
                    <a:pt x="2847512" y="2053560"/>
                  </a:lnTo>
                  <a:lnTo>
                    <a:pt x="2813088" y="2083257"/>
                  </a:lnTo>
                  <a:lnTo>
                    <a:pt x="2772474" y="2103703"/>
                  </a:lnTo>
                  <a:lnTo>
                    <a:pt x="2728134" y="2113656"/>
                  </a:lnTo>
                  <a:lnTo>
                    <a:pt x="2709938" y="2114550"/>
                  </a:lnTo>
                  <a:lnTo>
                    <a:pt x="185661" y="2114550"/>
                  </a:lnTo>
                  <a:lnTo>
                    <a:pt x="140540" y="2108985"/>
                  </a:lnTo>
                  <a:lnTo>
                    <a:pt x="98140" y="2092626"/>
                  </a:lnTo>
                  <a:lnTo>
                    <a:pt x="60989" y="2066462"/>
                  </a:lnTo>
                  <a:lnTo>
                    <a:pt x="31292" y="2032038"/>
                  </a:lnTo>
                  <a:lnTo>
                    <a:pt x="10846" y="1991424"/>
                  </a:lnTo>
                  <a:lnTo>
                    <a:pt x="893" y="1947084"/>
                  </a:lnTo>
                  <a:lnTo>
                    <a:pt x="0" y="1928888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27663" y="2491994"/>
            <a:ext cx="2495550" cy="17900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95" dirty="0">
                <a:solidFill>
                  <a:srgbClr val="374552"/>
                </a:solidFill>
                <a:latin typeface="Tahoma"/>
                <a:cs typeface="Tahoma"/>
              </a:rPr>
              <a:t>Distributed</a:t>
            </a:r>
            <a:r>
              <a:rPr sz="1550" b="1" spc="-4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Execution</a:t>
            </a:r>
            <a:endParaRPr sz="1550">
              <a:latin typeface="Tahoma"/>
              <a:cs typeface="Tahoma"/>
            </a:endParaRPr>
          </a:p>
          <a:p>
            <a:pPr marL="12700" marR="5080">
              <a:lnSpc>
                <a:spcPct val="133300"/>
              </a:lnSpc>
              <a:spcBef>
                <a:spcPts val="484"/>
              </a:spcBef>
            </a:pP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Spark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orchestrates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batch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jobs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12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distributed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computing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nodes,</a:t>
            </a:r>
            <a:r>
              <a:rPr sz="12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ensuring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efficient</a:t>
            </a:r>
            <a:r>
              <a:rPr sz="12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parallel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computation</a:t>
            </a:r>
            <a:r>
              <a:rPr sz="12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built-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2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fault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tolerance</a:t>
            </a:r>
            <a:r>
              <a:rPr sz="1200" spc="-7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00" spc="-7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reliable</a:t>
            </a:r>
            <a:r>
              <a:rPr sz="1200" spc="-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processing at</a:t>
            </a:r>
            <a:r>
              <a:rPr sz="1200" spc="-1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scale.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34325" y="2343149"/>
            <a:ext cx="2905125" cy="2124075"/>
            <a:chOff x="7934325" y="2343149"/>
            <a:chExt cx="2905125" cy="2124075"/>
          </a:xfrm>
        </p:grpSpPr>
        <p:sp>
          <p:nvSpPr>
            <p:cNvPr id="11" name="object 11"/>
            <p:cNvSpPr/>
            <p:nvPr/>
          </p:nvSpPr>
          <p:spPr>
            <a:xfrm>
              <a:off x="7939086" y="2347912"/>
              <a:ext cx="2895600" cy="2114550"/>
            </a:xfrm>
            <a:custGeom>
              <a:avLst/>
              <a:gdLst/>
              <a:ahLst/>
              <a:cxnLst/>
              <a:rect l="l" t="t" r="r" b="b"/>
              <a:pathLst>
                <a:path w="2895600" h="2114550">
                  <a:moveTo>
                    <a:pt x="2709938" y="0"/>
                  </a:moveTo>
                  <a:lnTo>
                    <a:pt x="185661" y="0"/>
                  </a:lnTo>
                  <a:lnTo>
                    <a:pt x="167370" y="883"/>
                  </a:lnTo>
                  <a:lnTo>
                    <a:pt x="114617" y="14135"/>
                  </a:lnTo>
                  <a:lnTo>
                    <a:pt x="67940" y="42072"/>
                  </a:lnTo>
                  <a:lnTo>
                    <a:pt x="31262" y="82492"/>
                  </a:lnTo>
                  <a:lnTo>
                    <a:pt x="7950" y="131840"/>
                  </a:lnTo>
                  <a:lnTo>
                    <a:pt x="0" y="185661"/>
                  </a:lnTo>
                  <a:lnTo>
                    <a:pt x="0" y="1928888"/>
                  </a:lnTo>
                  <a:lnTo>
                    <a:pt x="7950" y="1982697"/>
                  </a:lnTo>
                  <a:lnTo>
                    <a:pt x="31262" y="2032050"/>
                  </a:lnTo>
                  <a:lnTo>
                    <a:pt x="67940" y="2072477"/>
                  </a:lnTo>
                  <a:lnTo>
                    <a:pt x="114617" y="2100414"/>
                  </a:lnTo>
                  <a:lnTo>
                    <a:pt x="167370" y="2113666"/>
                  </a:lnTo>
                  <a:lnTo>
                    <a:pt x="185661" y="2114549"/>
                  </a:lnTo>
                  <a:lnTo>
                    <a:pt x="2709938" y="2114549"/>
                  </a:lnTo>
                  <a:lnTo>
                    <a:pt x="2763748" y="2106598"/>
                  </a:lnTo>
                  <a:lnTo>
                    <a:pt x="2813100" y="2083287"/>
                  </a:lnTo>
                  <a:lnTo>
                    <a:pt x="2853527" y="2046609"/>
                  </a:lnTo>
                  <a:lnTo>
                    <a:pt x="2881464" y="1999932"/>
                  </a:lnTo>
                  <a:lnTo>
                    <a:pt x="2894716" y="1947173"/>
                  </a:lnTo>
                  <a:lnTo>
                    <a:pt x="2895599" y="1928888"/>
                  </a:lnTo>
                  <a:lnTo>
                    <a:pt x="2895599" y="185661"/>
                  </a:lnTo>
                  <a:lnTo>
                    <a:pt x="2887648" y="131840"/>
                  </a:lnTo>
                  <a:lnTo>
                    <a:pt x="2864337" y="82492"/>
                  </a:lnTo>
                  <a:lnTo>
                    <a:pt x="2827659" y="42072"/>
                  </a:lnTo>
                  <a:lnTo>
                    <a:pt x="2780982" y="14135"/>
                  </a:lnTo>
                  <a:lnTo>
                    <a:pt x="2728229" y="883"/>
                  </a:lnTo>
                  <a:lnTo>
                    <a:pt x="2709938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3849" y="2352675"/>
              <a:ext cx="2886074" cy="21050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39087" y="2347912"/>
              <a:ext cx="2895600" cy="2114550"/>
            </a:xfrm>
            <a:custGeom>
              <a:avLst/>
              <a:gdLst/>
              <a:ahLst/>
              <a:cxnLst/>
              <a:rect l="l" t="t" r="r" b="b"/>
              <a:pathLst>
                <a:path w="2895600" h="2114550">
                  <a:moveTo>
                    <a:pt x="0" y="1928888"/>
                  </a:moveTo>
                  <a:lnTo>
                    <a:pt x="0" y="185661"/>
                  </a:lnTo>
                  <a:lnTo>
                    <a:pt x="221" y="176538"/>
                  </a:lnTo>
                  <a:lnTo>
                    <a:pt x="7989" y="131770"/>
                  </a:lnTo>
                  <a:lnTo>
                    <a:pt x="26406" y="90219"/>
                  </a:lnTo>
                  <a:lnTo>
                    <a:pt x="54381" y="54381"/>
                  </a:lnTo>
                  <a:lnTo>
                    <a:pt x="90219" y="26406"/>
                  </a:lnTo>
                  <a:lnTo>
                    <a:pt x="131762" y="7994"/>
                  </a:lnTo>
                  <a:lnTo>
                    <a:pt x="176540" y="223"/>
                  </a:lnTo>
                  <a:lnTo>
                    <a:pt x="185661" y="0"/>
                  </a:lnTo>
                  <a:lnTo>
                    <a:pt x="2709938" y="0"/>
                  </a:lnTo>
                  <a:lnTo>
                    <a:pt x="2755057" y="5566"/>
                  </a:lnTo>
                  <a:lnTo>
                    <a:pt x="2797459" y="21918"/>
                  </a:lnTo>
                  <a:lnTo>
                    <a:pt x="2834610" y="48087"/>
                  </a:lnTo>
                  <a:lnTo>
                    <a:pt x="2864307" y="82511"/>
                  </a:lnTo>
                  <a:lnTo>
                    <a:pt x="2884748" y="123125"/>
                  </a:lnTo>
                  <a:lnTo>
                    <a:pt x="2894706" y="167460"/>
                  </a:lnTo>
                  <a:lnTo>
                    <a:pt x="2895600" y="185661"/>
                  </a:lnTo>
                  <a:lnTo>
                    <a:pt x="2895600" y="1928888"/>
                  </a:lnTo>
                  <a:lnTo>
                    <a:pt x="2890033" y="1974009"/>
                  </a:lnTo>
                  <a:lnTo>
                    <a:pt x="2873676" y="2016409"/>
                  </a:lnTo>
                  <a:lnTo>
                    <a:pt x="2847512" y="2053560"/>
                  </a:lnTo>
                  <a:lnTo>
                    <a:pt x="2813088" y="2083257"/>
                  </a:lnTo>
                  <a:lnTo>
                    <a:pt x="2772469" y="2103703"/>
                  </a:lnTo>
                  <a:lnTo>
                    <a:pt x="2728134" y="2113656"/>
                  </a:lnTo>
                  <a:lnTo>
                    <a:pt x="2709938" y="2114550"/>
                  </a:lnTo>
                  <a:lnTo>
                    <a:pt x="185661" y="2114550"/>
                  </a:lnTo>
                  <a:lnTo>
                    <a:pt x="140535" y="2108985"/>
                  </a:lnTo>
                  <a:lnTo>
                    <a:pt x="98140" y="2092626"/>
                  </a:lnTo>
                  <a:lnTo>
                    <a:pt x="60989" y="2066462"/>
                  </a:lnTo>
                  <a:lnTo>
                    <a:pt x="31292" y="2032038"/>
                  </a:lnTo>
                  <a:lnTo>
                    <a:pt x="10846" y="1991424"/>
                  </a:lnTo>
                  <a:lnTo>
                    <a:pt x="889" y="1947084"/>
                  </a:lnTo>
                  <a:lnTo>
                    <a:pt x="0" y="1928888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83257" y="2491994"/>
            <a:ext cx="2582545" cy="17900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0" dirty="0">
                <a:solidFill>
                  <a:srgbClr val="374552"/>
                </a:solidFill>
                <a:latin typeface="Tahoma"/>
                <a:cs typeface="Tahoma"/>
              </a:rPr>
              <a:t>Feature</a:t>
            </a:r>
            <a:r>
              <a:rPr sz="1550" b="1" spc="-9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Engineering</a:t>
            </a:r>
            <a:endParaRPr sz="1550">
              <a:latin typeface="Tahoma"/>
              <a:cs typeface="Tahoma"/>
            </a:endParaRPr>
          </a:p>
          <a:p>
            <a:pPr marL="12700" marR="5080">
              <a:lnSpc>
                <a:spcPct val="133300"/>
              </a:lnSpc>
              <a:spcBef>
                <a:spcPts val="484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Complex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feature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engineering 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tasks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execute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2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batch</a:t>
            </a:r>
            <a:r>
              <a:rPr sz="12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mode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because</a:t>
            </a:r>
            <a:r>
              <a:rPr sz="1200" spc="-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they</a:t>
            </a:r>
            <a:r>
              <a:rPr sz="12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require</a:t>
            </a:r>
            <a:r>
              <a:rPr sz="12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multiple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complete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dataset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scans,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ensuring transformation</a:t>
            </a:r>
            <a:r>
              <a:rPr sz="12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accuracy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and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statistical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stability.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76800" y="4619625"/>
            <a:ext cx="5962650" cy="1400175"/>
            <a:chOff x="4876800" y="4619625"/>
            <a:chExt cx="5962650" cy="1400175"/>
          </a:xfrm>
        </p:grpSpPr>
        <p:sp>
          <p:nvSpPr>
            <p:cNvPr id="16" name="object 16"/>
            <p:cNvSpPr/>
            <p:nvPr/>
          </p:nvSpPr>
          <p:spPr>
            <a:xfrm>
              <a:off x="4881562" y="4624387"/>
              <a:ext cx="5953125" cy="1390650"/>
            </a:xfrm>
            <a:custGeom>
              <a:avLst/>
              <a:gdLst/>
              <a:ahLst/>
              <a:cxnLst/>
              <a:rect l="l" t="t" r="r" b="b"/>
              <a:pathLst>
                <a:path w="5953125" h="1390650">
                  <a:moveTo>
                    <a:pt x="5767463" y="0"/>
                  </a:moveTo>
                  <a:lnTo>
                    <a:pt x="185661" y="0"/>
                  </a:lnTo>
                  <a:lnTo>
                    <a:pt x="167370" y="883"/>
                  </a:lnTo>
                  <a:lnTo>
                    <a:pt x="114617" y="14135"/>
                  </a:lnTo>
                  <a:lnTo>
                    <a:pt x="67940" y="42072"/>
                  </a:lnTo>
                  <a:lnTo>
                    <a:pt x="31262" y="82492"/>
                  </a:lnTo>
                  <a:lnTo>
                    <a:pt x="7950" y="131840"/>
                  </a:lnTo>
                  <a:lnTo>
                    <a:pt x="0" y="185661"/>
                  </a:lnTo>
                  <a:lnTo>
                    <a:pt x="0" y="1204984"/>
                  </a:lnTo>
                  <a:lnTo>
                    <a:pt x="7950" y="1258799"/>
                  </a:lnTo>
                  <a:lnTo>
                    <a:pt x="31262" y="1308152"/>
                  </a:lnTo>
                  <a:lnTo>
                    <a:pt x="67940" y="1348578"/>
                  </a:lnTo>
                  <a:lnTo>
                    <a:pt x="114617" y="1376514"/>
                  </a:lnTo>
                  <a:lnTo>
                    <a:pt x="167370" y="1389764"/>
                  </a:lnTo>
                  <a:lnTo>
                    <a:pt x="185661" y="1390647"/>
                  </a:lnTo>
                  <a:lnTo>
                    <a:pt x="5767463" y="1390647"/>
                  </a:lnTo>
                  <a:lnTo>
                    <a:pt x="5821273" y="1382699"/>
                  </a:lnTo>
                  <a:lnTo>
                    <a:pt x="5870625" y="1359388"/>
                  </a:lnTo>
                  <a:lnTo>
                    <a:pt x="5911052" y="1322711"/>
                  </a:lnTo>
                  <a:lnTo>
                    <a:pt x="5938989" y="1276034"/>
                  </a:lnTo>
                  <a:lnTo>
                    <a:pt x="5952241" y="1223274"/>
                  </a:lnTo>
                  <a:lnTo>
                    <a:pt x="5953124" y="1204984"/>
                  </a:lnTo>
                  <a:lnTo>
                    <a:pt x="5953124" y="185661"/>
                  </a:lnTo>
                  <a:lnTo>
                    <a:pt x="5945173" y="131840"/>
                  </a:lnTo>
                  <a:lnTo>
                    <a:pt x="5921861" y="82492"/>
                  </a:lnTo>
                  <a:lnTo>
                    <a:pt x="5885184" y="42072"/>
                  </a:lnTo>
                  <a:lnTo>
                    <a:pt x="5838507" y="14135"/>
                  </a:lnTo>
                  <a:lnTo>
                    <a:pt x="5785754" y="883"/>
                  </a:lnTo>
                  <a:lnTo>
                    <a:pt x="5767463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6324" y="4629147"/>
              <a:ext cx="5943599" cy="138112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81562" y="4624387"/>
              <a:ext cx="5953125" cy="1390650"/>
            </a:xfrm>
            <a:custGeom>
              <a:avLst/>
              <a:gdLst/>
              <a:ahLst/>
              <a:cxnLst/>
              <a:rect l="l" t="t" r="r" b="b"/>
              <a:pathLst>
                <a:path w="5953125" h="1390650">
                  <a:moveTo>
                    <a:pt x="0" y="1204984"/>
                  </a:moveTo>
                  <a:lnTo>
                    <a:pt x="0" y="185661"/>
                  </a:lnTo>
                  <a:lnTo>
                    <a:pt x="223" y="176538"/>
                  </a:lnTo>
                  <a:lnTo>
                    <a:pt x="7989" y="131770"/>
                  </a:lnTo>
                  <a:lnTo>
                    <a:pt x="26406" y="90219"/>
                  </a:lnTo>
                  <a:lnTo>
                    <a:pt x="54381" y="54381"/>
                  </a:lnTo>
                  <a:lnTo>
                    <a:pt x="90219" y="26406"/>
                  </a:lnTo>
                  <a:lnTo>
                    <a:pt x="131767" y="7994"/>
                  </a:lnTo>
                  <a:lnTo>
                    <a:pt x="176540" y="223"/>
                  </a:lnTo>
                  <a:lnTo>
                    <a:pt x="185661" y="0"/>
                  </a:lnTo>
                  <a:lnTo>
                    <a:pt x="5767463" y="0"/>
                  </a:lnTo>
                  <a:lnTo>
                    <a:pt x="5812582" y="5566"/>
                  </a:lnTo>
                  <a:lnTo>
                    <a:pt x="5854984" y="21918"/>
                  </a:lnTo>
                  <a:lnTo>
                    <a:pt x="5892135" y="48087"/>
                  </a:lnTo>
                  <a:lnTo>
                    <a:pt x="5921832" y="82511"/>
                  </a:lnTo>
                  <a:lnTo>
                    <a:pt x="5942273" y="123125"/>
                  </a:lnTo>
                  <a:lnTo>
                    <a:pt x="5952231" y="167460"/>
                  </a:lnTo>
                  <a:lnTo>
                    <a:pt x="5953125" y="185661"/>
                  </a:lnTo>
                  <a:lnTo>
                    <a:pt x="5953125" y="1204984"/>
                  </a:lnTo>
                  <a:lnTo>
                    <a:pt x="5947558" y="1250109"/>
                  </a:lnTo>
                  <a:lnTo>
                    <a:pt x="5931201" y="1292506"/>
                  </a:lnTo>
                  <a:lnTo>
                    <a:pt x="5905037" y="1329663"/>
                  </a:lnTo>
                  <a:lnTo>
                    <a:pt x="5870613" y="1359359"/>
                  </a:lnTo>
                  <a:lnTo>
                    <a:pt x="5829994" y="1379800"/>
                  </a:lnTo>
                  <a:lnTo>
                    <a:pt x="5785659" y="1389755"/>
                  </a:lnTo>
                  <a:lnTo>
                    <a:pt x="5767463" y="1390647"/>
                  </a:lnTo>
                  <a:lnTo>
                    <a:pt x="185661" y="1390647"/>
                  </a:lnTo>
                  <a:lnTo>
                    <a:pt x="140540" y="1385084"/>
                  </a:lnTo>
                  <a:lnTo>
                    <a:pt x="98140" y="1368727"/>
                  </a:lnTo>
                  <a:lnTo>
                    <a:pt x="60989" y="1342561"/>
                  </a:lnTo>
                  <a:lnTo>
                    <a:pt x="31292" y="1308133"/>
                  </a:lnTo>
                  <a:lnTo>
                    <a:pt x="10846" y="1267524"/>
                  </a:lnTo>
                  <a:lnTo>
                    <a:pt x="893" y="1223184"/>
                  </a:lnTo>
                  <a:lnTo>
                    <a:pt x="0" y="1204984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27663" y="4768469"/>
            <a:ext cx="5388610" cy="1056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30" dirty="0">
                <a:solidFill>
                  <a:srgbClr val="374552"/>
                </a:solidFill>
                <a:latin typeface="Tahoma"/>
                <a:cs typeface="Tahoma"/>
              </a:rPr>
              <a:t>Data</a:t>
            </a:r>
            <a:r>
              <a:rPr sz="1550" b="1" spc="-10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Consistency</a:t>
            </a:r>
            <a:endParaRPr sz="1550">
              <a:latin typeface="Tahoma"/>
              <a:cs typeface="Tahoma"/>
            </a:endParaRPr>
          </a:p>
          <a:p>
            <a:pPr marL="12700" marR="5080">
              <a:lnSpc>
                <a:spcPct val="132800"/>
              </a:lnSpc>
              <a:spcBef>
                <a:spcPts val="495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Batch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processing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guarantees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training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completeness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and consistency,</a:t>
            </a:r>
            <a:r>
              <a:rPr sz="12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producing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final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refined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dataset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feeds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directly</a:t>
            </a:r>
            <a:r>
              <a:rPr sz="12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374552"/>
                </a:solidFill>
                <a:latin typeface="Verdana"/>
                <a:cs typeface="Verdana"/>
              </a:rPr>
              <a:t>into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downstream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80" dirty="0">
                <a:solidFill>
                  <a:srgbClr val="374552"/>
                </a:solidFill>
                <a:latin typeface="Verdana"/>
                <a:cs typeface="Verdana"/>
              </a:rPr>
              <a:t>ML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pipelines.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150" dirty="0"/>
              <a:t>Streaming</a:t>
            </a:r>
            <a:r>
              <a:rPr sz="2250" spc="-160" dirty="0"/>
              <a:t> </a:t>
            </a:r>
            <a:r>
              <a:rPr sz="2250" spc="-130" dirty="0"/>
              <a:t>Layer</a:t>
            </a:r>
            <a:r>
              <a:rPr sz="2250" spc="-160" dirty="0"/>
              <a:t> </a:t>
            </a:r>
            <a:r>
              <a:rPr sz="2250" spc="-105" dirty="0"/>
              <a:t>for</a:t>
            </a:r>
            <a:r>
              <a:rPr sz="2250" spc="-155" dirty="0"/>
              <a:t> </a:t>
            </a:r>
            <a:r>
              <a:rPr sz="2250" spc="-160" dirty="0"/>
              <a:t>Real-</a:t>
            </a:r>
            <a:r>
              <a:rPr sz="2250" spc="-140" dirty="0"/>
              <a:t>Time</a:t>
            </a:r>
            <a:r>
              <a:rPr sz="2250" spc="-160" dirty="0"/>
              <a:t> </a:t>
            </a:r>
            <a:r>
              <a:rPr sz="2250" spc="-65" dirty="0"/>
              <a:t>Analytics</a:t>
            </a:r>
            <a:endParaRPr sz="22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13" y="2671361"/>
            <a:ext cx="6038850" cy="100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13" y="3757211"/>
            <a:ext cx="6038850" cy="100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13" y="4843062"/>
            <a:ext cx="6038850" cy="100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13" y="5928912"/>
            <a:ext cx="6038850" cy="100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4691" y="1940182"/>
            <a:ext cx="6327008" cy="489935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7780" marR="19685">
              <a:lnSpc>
                <a:spcPct val="139700"/>
              </a:lnSpc>
              <a:spcBef>
                <a:spcPts val="9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streaming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74552"/>
                </a:solidFill>
                <a:latin typeface="Verdana"/>
                <a:cs typeface="Verdana"/>
              </a:rPr>
              <a:t>layer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transforms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9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static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analytical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tool</a:t>
            </a:r>
            <a:r>
              <a:rPr sz="9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dynamic,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responsive</a:t>
            </a:r>
            <a:r>
              <a:rPr sz="9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platform.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By ingesting parking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events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as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they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occur,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 architecture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supports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near-</a:t>
            </a:r>
            <a:r>
              <a:rPr sz="900" spc="-3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operational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intelligence.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900" dirty="0">
              <a:latin typeface="Verdana"/>
              <a:cs typeface="Verdana"/>
            </a:endParaRPr>
          </a:p>
          <a:p>
            <a:pPr marL="24130">
              <a:lnSpc>
                <a:spcPct val="100000"/>
              </a:lnSpc>
            </a:pPr>
            <a:r>
              <a:rPr sz="900" spc="-25" dirty="0">
                <a:solidFill>
                  <a:srgbClr val="374552"/>
                </a:solidFill>
                <a:latin typeface="Tahoma"/>
                <a:cs typeface="Tahoma"/>
              </a:rPr>
              <a:t>01</a:t>
            </a:r>
            <a:endParaRPr sz="90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  <a:spcBef>
                <a:spcPts val="905"/>
              </a:spcBef>
            </a:pPr>
            <a:r>
              <a:rPr sz="1200" b="1" spc="-60" dirty="0">
                <a:solidFill>
                  <a:srgbClr val="374552"/>
                </a:solidFill>
                <a:latin typeface="Tahoma"/>
                <a:cs typeface="Tahoma"/>
              </a:rPr>
              <a:t>Event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Ingestion</a:t>
            </a:r>
            <a:endParaRPr sz="1200">
              <a:latin typeface="Tahoma"/>
              <a:cs typeface="Tahoma"/>
            </a:endParaRPr>
          </a:p>
          <a:p>
            <a:pPr marL="17780" marR="60960">
              <a:lnSpc>
                <a:spcPct val="132400"/>
              </a:lnSpc>
              <a:spcBef>
                <a:spcPts val="77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Streaming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ingestion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consumes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new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events</a:t>
            </a:r>
            <a:r>
              <a:rPr sz="900" spc="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immediately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upon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45" dirty="0">
                <a:solidFill>
                  <a:srgbClr val="374552"/>
                </a:solidFill>
                <a:latin typeface="Verdana"/>
                <a:cs typeface="Verdana"/>
              </a:rPr>
              <a:t>arrival,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enabling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near-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instantaneous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updates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minimal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latency.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374552"/>
                </a:solidFill>
                <a:latin typeface="Tahoma"/>
                <a:cs typeface="Tahoma"/>
              </a:rPr>
              <a:t>02</a:t>
            </a:r>
            <a:endParaRPr sz="90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  <a:spcBef>
                <a:spcPts val="905"/>
              </a:spcBef>
            </a:pPr>
            <a:r>
              <a:rPr sz="1200" b="1" spc="-65" dirty="0">
                <a:solidFill>
                  <a:srgbClr val="374552"/>
                </a:solidFill>
                <a:latin typeface="Tahoma"/>
                <a:cs typeface="Tahoma"/>
              </a:rPr>
              <a:t>Feature</a:t>
            </a:r>
            <a:r>
              <a:rPr sz="120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Refresh</a:t>
            </a:r>
            <a:endParaRPr sz="1200">
              <a:latin typeface="Tahoma"/>
              <a:cs typeface="Tahoma"/>
            </a:endParaRPr>
          </a:p>
          <a:p>
            <a:pPr marL="17780" marR="614045">
              <a:lnSpc>
                <a:spcPct val="132400"/>
              </a:lnSpc>
              <a:spcBef>
                <a:spcPts val="775"/>
              </a:spcBef>
            </a:pP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continuously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refreshes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rolling-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window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74552"/>
                </a:solidFill>
                <a:latin typeface="Verdana"/>
                <a:cs typeface="Verdana"/>
              </a:rPr>
              <a:t>features,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significantly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improving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prediction responsiveness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accuracy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current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conditions.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900" dirty="0">
              <a:latin typeface="Verdana"/>
              <a:cs typeface="Verdana"/>
            </a:endParaRPr>
          </a:p>
          <a:p>
            <a:pPr marL="13970">
              <a:lnSpc>
                <a:spcPct val="100000"/>
              </a:lnSpc>
            </a:pPr>
            <a:r>
              <a:rPr sz="900" spc="-25" dirty="0">
                <a:solidFill>
                  <a:srgbClr val="374552"/>
                </a:solidFill>
                <a:latin typeface="Tahoma"/>
                <a:cs typeface="Tahoma"/>
              </a:rPr>
              <a:t>03</a:t>
            </a:r>
            <a:endParaRPr sz="90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  <a:spcBef>
                <a:spcPts val="905"/>
              </a:spcBef>
            </a:pPr>
            <a:r>
              <a:rPr sz="1200" b="1" spc="-45" dirty="0">
                <a:solidFill>
                  <a:srgbClr val="374552"/>
                </a:solidFill>
                <a:latin typeface="Tahoma"/>
                <a:cs typeface="Tahoma"/>
              </a:rPr>
              <a:t>Live</a:t>
            </a: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Dashboards</a:t>
            </a:r>
            <a:endParaRPr sz="1200">
              <a:latin typeface="Tahoma"/>
              <a:cs typeface="Tahoma"/>
            </a:endParaRPr>
          </a:p>
          <a:p>
            <a:pPr marL="17780" marR="5080">
              <a:lnSpc>
                <a:spcPct val="132400"/>
              </a:lnSpc>
              <a:spcBef>
                <a:spcPts val="77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streaming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74552"/>
                </a:solidFill>
                <a:latin typeface="Verdana"/>
                <a:cs typeface="Verdana"/>
              </a:rPr>
              <a:t>layer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powers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live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dashboards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reflect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up-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to-the-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minute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conditions across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all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 monitored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locations.</a:t>
            </a:r>
            <a:endParaRPr sz="9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9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374552"/>
                </a:solidFill>
                <a:latin typeface="Tahoma"/>
                <a:cs typeface="Tahoma"/>
              </a:rPr>
              <a:t>04</a:t>
            </a:r>
            <a:endParaRPr sz="900">
              <a:latin typeface="Tahoma"/>
              <a:cs typeface="Tahoma"/>
            </a:endParaRPr>
          </a:p>
          <a:p>
            <a:pPr marL="17780">
              <a:lnSpc>
                <a:spcPct val="100000"/>
              </a:lnSpc>
              <a:spcBef>
                <a:spcPts val="980"/>
              </a:spcBef>
            </a:pP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Hybrid</a:t>
            </a:r>
            <a:r>
              <a:rPr sz="1200" b="1" spc="-5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Architecture</a:t>
            </a:r>
            <a:endParaRPr sz="1200">
              <a:latin typeface="Tahoma"/>
              <a:cs typeface="Tahoma"/>
            </a:endParaRPr>
          </a:p>
          <a:p>
            <a:pPr marL="17780" marR="414020">
              <a:lnSpc>
                <a:spcPct val="139700"/>
              </a:lnSpc>
              <a:spcBef>
                <a:spcPts val="62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Combining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batch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streaming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creates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powerful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hybrid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balances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long-term</a:t>
            </a:r>
            <a:r>
              <a:rPr sz="9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historical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accuracy with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3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adaptability.</a:t>
            </a:r>
            <a:endParaRPr sz="90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4726" y="1860086"/>
            <a:ext cx="4245408" cy="50720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11430000" cy="14763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635" y="2056796"/>
            <a:ext cx="4973955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95" dirty="0"/>
              <a:t>Machine</a:t>
            </a:r>
            <a:r>
              <a:rPr sz="2450" spc="-180" dirty="0"/>
              <a:t> </a:t>
            </a:r>
            <a:r>
              <a:rPr sz="2450" spc="-160" dirty="0"/>
              <a:t>Learning</a:t>
            </a:r>
            <a:r>
              <a:rPr sz="2450" spc="-175" dirty="0"/>
              <a:t> </a:t>
            </a:r>
            <a:r>
              <a:rPr sz="2450" spc="-160" dirty="0"/>
              <a:t>Pipeline</a:t>
            </a:r>
            <a:r>
              <a:rPr sz="2450" spc="-175" dirty="0"/>
              <a:t> </a:t>
            </a:r>
            <a:r>
              <a:rPr sz="2450" spc="-145" dirty="0"/>
              <a:t>Overview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579622" y="2582729"/>
            <a:ext cx="10258425" cy="406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90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80" dirty="0">
                <a:solidFill>
                  <a:srgbClr val="374552"/>
                </a:solidFill>
                <a:latin typeface="Verdana"/>
                <a:cs typeface="Verdana"/>
              </a:rPr>
              <a:t>ML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pipeline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is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fully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automated,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end-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to-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end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transforms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raw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actionable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predictions.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Each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component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plays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critical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role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reliability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performance.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6847" y="3139547"/>
            <a:ext cx="10254615" cy="481965"/>
            <a:chOff x="586847" y="3139547"/>
            <a:chExt cx="10254615" cy="4819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49" y="3143249"/>
              <a:ext cx="5122659" cy="4739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0549" y="3143249"/>
              <a:ext cx="5123180" cy="474345"/>
            </a:xfrm>
            <a:custGeom>
              <a:avLst/>
              <a:gdLst/>
              <a:ahLst/>
              <a:cxnLst/>
              <a:rect l="l" t="t" r="r" b="b"/>
              <a:pathLst>
                <a:path w="5123180" h="474345">
                  <a:moveTo>
                    <a:pt x="5004181" y="0"/>
                  </a:moveTo>
                  <a:lnTo>
                    <a:pt x="5122659" y="236969"/>
                  </a:lnTo>
                  <a:lnTo>
                    <a:pt x="5004181" y="473951"/>
                  </a:lnTo>
                  <a:lnTo>
                    <a:pt x="0" y="473951"/>
                  </a:lnTo>
                  <a:lnTo>
                    <a:pt x="118487" y="236969"/>
                  </a:lnTo>
                  <a:lnTo>
                    <a:pt x="0" y="0"/>
                  </a:lnTo>
                  <a:lnTo>
                    <a:pt x="5004181" y="0"/>
                  </a:lnTo>
                  <a:close/>
                </a:path>
              </a:pathLst>
            </a:custGeom>
            <a:ln w="740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5927" y="3291719"/>
              <a:ext cx="159944" cy="1855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3143249"/>
              <a:ext cx="5122659" cy="4739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715000" y="3143249"/>
              <a:ext cx="5123180" cy="474345"/>
            </a:xfrm>
            <a:custGeom>
              <a:avLst/>
              <a:gdLst/>
              <a:ahLst/>
              <a:cxnLst/>
              <a:rect l="l" t="t" r="r" b="b"/>
              <a:pathLst>
                <a:path w="5123180" h="474345">
                  <a:moveTo>
                    <a:pt x="5004181" y="0"/>
                  </a:moveTo>
                  <a:lnTo>
                    <a:pt x="5122659" y="236969"/>
                  </a:lnTo>
                  <a:lnTo>
                    <a:pt x="5004181" y="473951"/>
                  </a:lnTo>
                  <a:lnTo>
                    <a:pt x="0" y="473951"/>
                  </a:lnTo>
                  <a:lnTo>
                    <a:pt x="118491" y="236969"/>
                  </a:lnTo>
                  <a:lnTo>
                    <a:pt x="0" y="0"/>
                  </a:lnTo>
                  <a:lnTo>
                    <a:pt x="5004181" y="0"/>
                  </a:lnTo>
                  <a:close/>
                </a:path>
              </a:pathLst>
            </a:custGeom>
            <a:ln w="740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87571" y="3315127"/>
              <a:ext cx="185555" cy="13874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98103" y="3717671"/>
            <a:ext cx="4714240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Feature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Assembly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VectorAssembler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consolidates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all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engineered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fields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unified</a:t>
            </a:r>
            <a:r>
              <a:rPr sz="9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feature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vector,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simplifying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the input structure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downstream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algorithms.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20765" y="3717671"/>
            <a:ext cx="4674870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Normalization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StandardScaler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normalizes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continuous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features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60" dirty="0">
                <a:solidFill>
                  <a:srgbClr val="374552"/>
                </a:solidFill>
                <a:latin typeface="Verdana"/>
                <a:cs typeface="Verdana"/>
              </a:rPr>
              <a:t>common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5" dirty="0">
                <a:solidFill>
                  <a:srgbClr val="374552"/>
                </a:solidFill>
                <a:latin typeface="Verdana"/>
                <a:cs typeface="Verdana"/>
              </a:rPr>
              <a:t>scale,</a:t>
            </a:r>
            <a:r>
              <a:rPr sz="9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enhancing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900" spc="9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stability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preventing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feature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dominance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issues.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6847" y="4492097"/>
            <a:ext cx="10254615" cy="481965"/>
            <a:chOff x="586847" y="4492097"/>
            <a:chExt cx="10254615" cy="4819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49" y="4495799"/>
              <a:ext cx="5122659" cy="4739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0549" y="4495799"/>
              <a:ext cx="5123180" cy="474345"/>
            </a:xfrm>
            <a:custGeom>
              <a:avLst/>
              <a:gdLst/>
              <a:ahLst/>
              <a:cxnLst/>
              <a:rect l="l" t="t" r="r" b="b"/>
              <a:pathLst>
                <a:path w="5123180" h="474345">
                  <a:moveTo>
                    <a:pt x="5004181" y="0"/>
                  </a:moveTo>
                  <a:lnTo>
                    <a:pt x="5122659" y="236969"/>
                  </a:lnTo>
                  <a:lnTo>
                    <a:pt x="5004181" y="473951"/>
                  </a:lnTo>
                  <a:lnTo>
                    <a:pt x="0" y="473951"/>
                  </a:lnTo>
                  <a:lnTo>
                    <a:pt x="118487" y="236969"/>
                  </a:lnTo>
                  <a:lnTo>
                    <a:pt x="0" y="0"/>
                  </a:lnTo>
                  <a:lnTo>
                    <a:pt x="5004181" y="0"/>
                  </a:lnTo>
                  <a:close/>
                </a:path>
              </a:pathLst>
            </a:custGeom>
            <a:ln w="740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062" y="4645532"/>
              <a:ext cx="185699" cy="1830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4495799"/>
              <a:ext cx="5122659" cy="4739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15000" y="4495799"/>
              <a:ext cx="5123180" cy="474345"/>
            </a:xfrm>
            <a:custGeom>
              <a:avLst/>
              <a:gdLst/>
              <a:ahLst/>
              <a:cxnLst/>
              <a:rect l="l" t="t" r="r" b="b"/>
              <a:pathLst>
                <a:path w="5123180" h="474345">
                  <a:moveTo>
                    <a:pt x="5004181" y="0"/>
                  </a:moveTo>
                  <a:lnTo>
                    <a:pt x="5122659" y="236969"/>
                  </a:lnTo>
                  <a:lnTo>
                    <a:pt x="5004181" y="473951"/>
                  </a:lnTo>
                  <a:lnTo>
                    <a:pt x="0" y="473951"/>
                  </a:lnTo>
                  <a:lnTo>
                    <a:pt x="118491" y="236969"/>
                  </a:lnTo>
                  <a:lnTo>
                    <a:pt x="0" y="0"/>
                  </a:lnTo>
                  <a:lnTo>
                    <a:pt x="5004181" y="0"/>
                  </a:lnTo>
                  <a:close/>
                </a:path>
              </a:pathLst>
            </a:custGeom>
            <a:ln w="740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7512" y="4652746"/>
              <a:ext cx="185674" cy="16860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98103" y="5079747"/>
            <a:ext cx="4510405" cy="633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95" dirty="0">
                <a:solidFill>
                  <a:srgbClr val="374552"/>
                </a:solidFill>
                <a:latin typeface="Tahoma"/>
                <a:cs typeface="Tahoma"/>
              </a:rPr>
              <a:t>Model</a:t>
            </a: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Training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1900"/>
              </a:lnSpc>
              <a:spcBef>
                <a:spcPts val="46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Random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Forest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classifier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trains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on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processed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features,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learning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complex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patterns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900" spc="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behavior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multiple</a:t>
            </a:r>
            <a:r>
              <a:rPr sz="900" spc="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decision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trees.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20765" y="5079747"/>
            <a:ext cx="4206875" cy="633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90" dirty="0">
                <a:solidFill>
                  <a:srgbClr val="374552"/>
                </a:solidFill>
                <a:latin typeface="Tahoma"/>
                <a:cs typeface="Tahoma"/>
              </a:rPr>
              <a:t>Output</a:t>
            </a: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Generation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1900"/>
              </a:lnSpc>
              <a:spcBef>
                <a:spcPts val="46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pipeline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produces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trained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models,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prediction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datasets,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feature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importance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power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analytical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374552"/>
                </a:solidFill>
                <a:latin typeface="Verdana"/>
                <a:cs typeface="Verdana"/>
              </a:rPr>
              <a:t>dashboard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interface.</a:t>
            </a:r>
            <a:endParaRPr sz="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635" y="574135"/>
            <a:ext cx="370268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195" dirty="0"/>
              <a:t>Random</a:t>
            </a:r>
            <a:r>
              <a:rPr sz="2250" spc="-165" dirty="0"/>
              <a:t> </a:t>
            </a:r>
            <a:r>
              <a:rPr sz="2250" spc="-120" dirty="0"/>
              <a:t>Forest</a:t>
            </a:r>
            <a:r>
              <a:rPr sz="2250" spc="-165" dirty="0"/>
              <a:t> </a:t>
            </a:r>
            <a:r>
              <a:rPr sz="2250" spc="-185" dirty="0"/>
              <a:t>Model</a:t>
            </a:r>
            <a:r>
              <a:rPr sz="2250" spc="-160" dirty="0"/>
              <a:t> </a:t>
            </a:r>
            <a:r>
              <a:rPr sz="2250" spc="-135" dirty="0"/>
              <a:t>Tuning</a:t>
            </a:r>
            <a:endParaRPr sz="22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" y="1238249"/>
            <a:ext cx="3248024" cy="32480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48349" y="1866900"/>
            <a:ext cx="5000625" cy="885825"/>
            <a:chOff x="5848349" y="1866900"/>
            <a:chExt cx="5000625" cy="885825"/>
          </a:xfrm>
        </p:grpSpPr>
        <p:sp>
          <p:nvSpPr>
            <p:cNvPr id="5" name="object 5"/>
            <p:cNvSpPr/>
            <p:nvPr/>
          </p:nvSpPr>
          <p:spPr>
            <a:xfrm>
              <a:off x="5859564" y="1866912"/>
              <a:ext cx="4989830" cy="885825"/>
            </a:xfrm>
            <a:custGeom>
              <a:avLst/>
              <a:gdLst/>
              <a:ahLst/>
              <a:cxnLst/>
              <a:rect l="l" t="t" r="r" b="b"/>
              <a:pathLst>
                <a:path w="4989830" h="885825">
                  <a:moveTo>
                    <a:pt x="4989398" y="137528"/>
                  </a:moveTo>
                  <a:lnTo>
                    <a:pt x="4983505" y="97663"/>
                  </a:lnTo>
                  <a:lnTo>
                    <a:pt x="4966246" y="61099"/>
                  </a:lnTo>
                  <a:lnTo>
                    <a:pt x="4949571" y="40779"/>
                  </a:lnTo>
                  <a:lnTo>
                    <a:pt x="4949126" y="40284"/>
                  </a:lnTo>
                  <a:lnTo>
                    <a:pt x="4939081" y="31153"/>
                  </a:lnTo>
                  <a:lnTo>
                    <a:pt x="4904498" y="10464"/>
                  </a:lnTo>
                  <a:lnTo>
                    <a:pt x="4866297" y="774"/>
                  </a:lnTo>
                  <a:lnTo>
                    <a:pt x="4868113" y="774"/>
                  </a:lnTo>
                  <a:lnTo>
                    <a:pt x="4851870" y="0"/>
                  </a:lnTo>
                  <a:lnTo>
                    <a:pt x="36398" y="0"/>
                  </a:lnTo>
                  <a:lnTo>
                    <a:pt x="27851" y="774"/>
                  </a:lnTo>
                  <a:lnTo>
                    <a:pt x="28511" y="774"/>
                  </a:lnTo>
                  <a:lnTo>
                    <a:pt x="21767" y="2781"/>
                  </a:lnTo>
                  <a:lnTo>
                    <a:pt x="12" y="27114"/>
                  </a:lnTo>
                  <a:lnTo>
                    <a:pt x="2019" y="23469"/>
                  </a:lnTo>
                  <a:lnTo>
                    <a:pt x="9461" y="17894"/>
                  </a:lnTo>
                  <a:lnTo>
                    <a:pt x="15328" y="14224"/>
                  </a:lnTo>
                  <a:lnTo>
                    <a:pt x="21767" y="11607"/>
                  </a:lnTo>
                  <a:lnTo>
                    <a:pt x="28409" y="10134"/>
                  </a:lnTo>
                  <a:lnTo>
                    <a:pt x="27559" y="10134"/>
                  </a:lnTo>
                  <a:lnTo>
                    <a:pt x="36398" y="9525"/>
                  </a:lnTo>
                  <a:lnTo>
                    <a:pt x="4851870" y="9525"/>
                  </a:lnTo>
                  <a:lnTo>
                    <a:pt x="4900854" y="19265"/>
                  </a:lnTo>
                  <a:lnTo>
                    <a:pt x="4942383" y="47015"/>
                  </a:lnTo>
                  <a:lnTo>
                    <a:pt x="4970132" y="88544"/>
                  </a:lnTo>
                  <a:lnTo>
                    <a:pt x="4979873" y="137528"/>
                  </a:lnTo>
                  <a:lnTo>
                    <a:pt x="4979873" y="748296"/>
                  </a:lnTo>
                  <a:lnTo>
                    <a:pt x="4970132" y="797280"/>
                  </a:lnTo>
                  <a:lnTo>
                    <a:pt x="4942840" y="838301"/>
                  </a:lnTo>
                  <a:lnTo>
                    <a:pt x="4942395" y="838796"/>
                  </a:lnTo>
                  <a:lnTo>
                    <a:pt x="4900854" y="866559"/>
                  </a:lnTo>
                  <a:lnTo>
                    <a:pt x="4863897" y="875766"/>
                  </a:lnTo>
                  <a:lnTo>
                    <a:pt x="4862703" y="875766"/>
                  </a:lnTo>
                  <a:lnTo>
                    <a:pt x="4851870" y="876300"/>
                  </a:lnTo>
                  <a:lnTo>
                    <a:pt x="36398" y="876300"/>
                  </a:lnTo>
                  <a:lnTo>
                    <a:pt x="28803" y="875766"/>
                  </a:lnTo>
                  <a:lnTo>
                    <a:pt x="0" y="858685"/>
                  </a:lnTo>
                  <a:lnTo>
                    <a:pt x="1092" y="862355"/>
                  </a:lnTo>
                  <a:lnTo>
                    <a:pt x="28943" y="885164"/>
                  </a:lnTo>
                  <a:lnTo>
                    <a:pt x="29260" y="885164"/>
                  </a:lnTo>
                  <a:lnTo>
                    <a:pt x="36398" y="885825"/>
                  </a:lnTo>
                  <a:lnTo>
                    <a:pt x="4851870" y="885825"/>
                  </a:lnTo>
                  <a:lnTo>
                    <a:pt x="4865421" y="885164"/>
                  </a:lnTo>
                  <a:lnTo>
                    <a:pt x="4904498" y="875347"/>
                  </a:lnTo>
                  <a:lnTo>
                    <a:pt x="4938954" y="854735"/>
                  </a:lnTo>
                  <a:lnTo>
                    <a:pt x="4949114" y="845540"/>
                  </a:lnTo>
                  <a:lnTo>
                    <a:pt x="4949571" y="845032"/>
                  </a:lnTo>
                  <a:lnTo>
                    <a:pt x="4958245" y="835494"/>
                  </a:lnTo>
                  <a:lnTo>
                    <a:pt x="4966246" y="824712"/>
                  </a:lnTo>
                  <a:lnTo>
                    <a:pt x="4983505" y="788149"/>
                  </a:lnTo>
                  <a:lnTo>
                    <a:pt x="4989398" y="748296"/>
                  </a:lnTo>
                  <a:lnTo>
                    <a:pt x="4989398" y="137528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49" y="1866900"/>
              <a:ext cx="38099" cy="8858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845924" y="1180877"/>
            <a:ext cx="4836795" cy="143510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60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tuning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is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essential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achieving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optimal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predictive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performance.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Our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systematic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approach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tests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multiple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configurations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identify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best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balance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between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complexity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generalization.</a:t>
            </a: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850">
              <a:latin typeface="Verdana"/>
              <a:cs typeface="Verdana"/>
            </a:endParaRPr>
          </a:p>
          <a:p>
            <a:pPr marL="160655">
              <a:lnSpc>
                <a:spcPct val="100000"/>
              </a:lnSpc>
            </a:pPr>
            <a:r>
              <a:rPr sz="1100" b="1" spc="-70" dirty="0">
                <a:solidFill>
                  <a:srgbClr val="374552"/>
                </a:solidFill>
                <a:latin typeface="Tahoma"/>
                <a:cs typeface="Tahoma"/>
              </a:rPr>
              <a:t>Hyperparameter</a:t>
            </a:r>
            <a:r>
              <a:rPr sz="1100" b="1" spc="3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Search</a:t>
            </a:r>
            <a:endParaRPr sz="1100">
              <a:latin typeface="Tahoma"/>
              <a:cs typeface="Tahoma"/>
            </a:endParaRPr>
          </a:p>
          <a:p>
            <a:pPr marL="160655" marR="370840">
              <a:lnSpc>
                <a:spcPct val="139700"/>
              </a:lnSpc>
              <a:spcBef>
                <a:spcPts val="625"/>
              </a:spcBef>
            </a:pP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TrainValidationSplit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evaluates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multiple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configurations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of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tree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count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depth, systematically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testing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parameter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combinations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peak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performance.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48349" y="2857500"/>
            <a:ext cx="5000625" cy="885825"/>
            <a:chOff x="5848349" y="2857500"/>
            <a:chExt cx="5000625" cy="885825"/>
          </a:xfrm>
        </p:grpSpPr>
        <p:sp>
          <p:nvSpPr>
            <p:cNvPr id="9" name="object 9"/>
            <p:cNvSpPr/>
            <p:nvPr/>
          </p:nvSpPr>
          <p:spPr>
            <a:xfrm>
              <a:off x="5859564" y="2857512"/>
              <a:ext cx="4989830" cy="885825"/>
            </a:xfrm>
            <a:custGeom>
              <a:avLst/>
              <a:gdLst/>
              <a:ahLst/>
              <a:cxnLst/>
              <a:rect l="l" t="t" r="r" b="b"/>
              <a:pathLst>
                <a:path w="4989830" h="885825">
                  <a:moveTo>
                    <a:pt x="4989398" y="137528"/>
                  </a:moveTo>
                  <a:lnTo>
                    <a:pt x="4983505" y="97663"/>
                  </a:lnTo>
                  <a:lnTo>
                    <a:pt x="4966246" y="61099"/>
                  </a:lnTo>
                  <a:lnTo>
                    <a:pt x="4949571" y="40779"/>
                  </a:lnTo>
                  <a:lnTo>
                    <a:pt x="4949126" y="40284"/>
                  </a:lnTo>
                  <a:lnTo>
                    <a:pt x="4939081" y="31153"/>
                  </a:lnTo>
                  <a:lnTo>
                    <a:pt x="4904498" y="10464"/>
                  </a:lnTo>
                  <a:lnTo>
                    <a:pt x="4866297" y="774"/>
                  </a:lnTo>
                  <a:lnTo>
                    <a:pt x="4868113" y="774"/>
                  </a:lnTo>
                  <a:lnTo>
                    <a:pt x="4851870" y="0"/>
                  </a:lnTo>
                  <a:lnTo>
                    <a:pt x="36398" y="0"/>
                  </a:lnTo>
                  <a:lnTo>
                    <a:pt x="27851" y="774"/>
                  </a:lnTo>
                  <a:lnTo>
                    <a:pt x="28511" y="774"/>
                  </a:lnTo>
                  <a:lnTo>
                    <a:pt x="21767" y="2781"/>
                  </a:lnTo>
                  <a:lnTo>
                    <a:pt x="12" y="27114"/>
                  </a:lnTo>
                  <a:lnTo>
                    <a:pt x="2019" y="23469"/>
                  </a:lnTo>
                  <a:lnTo>
                    <a:pt x="9461" y="17894"/>
                  </a:lnTo>
                  <a:lnTo>
                    <a:pt x="15328" y="14224"/>
                  </a:lnTo>
                  <a:lnTo>
                    <a:pt x="21767" y="11607"/>
                  </a:lnTo>
                  <a:lnTo>
                    <a:pt x="28409" y="10134"/>
                  </a:lnTo>
                  <a:lnTo>
                    <a:pt x="27559" y="10134"/>
                  </a:lnTo>
                  <a:lnTo>
                    <a:pt x="36398" y="9525"/>
                  </a:lnTo>
                  <a:lnTo>
                    <a:pt x="4851870" y="9525"/>
                  </a:lnTo>
                  <a:lnTo>
                    <a:pt x="4900854" y="19265"/>
                  </a:lnTo>
                  <a:lnTo>
                    <a:pt x="4942383" y="47015"/>
                  </a:lnTo>
                  <a:lnTo>
                    <a:pt x="4970132" y="88544"/>
                  </a:lnTo>
                  <a:lnTo>
                    <a:pt x="4979873" y="137528"/>
                  </a:lnTo>
                  <a:lnTo>
                    <a:pt x="4979873" y="748296"/>
                  </a:lnTo>
                  <a:lnTo>
                    <a:pt x="4970132" y="797280"/>
                  </a:lnTo>
                  <a:lnTo>
                    <a:pt x="4942840" y="838301"/>
                  </a:lnTo>
                  <a:lnTo>
                    <a:pt x="4942395" y="838796"/>
                  </a:lnTo>
                  <a:lnTo>
                    <a:pt x="4900854" y="866546"/>
                  </a:lnTo>
                  <a:lnTo>
                    <a:pt x="4863897" y="875766"/>
                  </a:lnTo>
                  <a:lnTo>
                    <a:pt x="4862703" y="875766"/>
                  </a:lnTo>
                  <a:lnTo>
                    <a:pt x="4851870" y="876300"/>
                  </a:lnTo>
                  <a:lnTo>
                    <a:pt x="36398" y="876300"/>
                  </a:lnTo>
                  <a:lnTo>
                    <a:pt x="28803" y="875766"/>
                  </a:lnTo>
                  <a:lnTo>
                    <a:pt x="0" y="858685"/>
                  </a:lnTo>
                  <a:lnTo>
                    <a:pt x="1092" y="862355"/>
                  </a:lnTo>
                  <a:lnTo>
                    <a:pt x="28943" y="885164"/>
                  </a:lnTo>
                  <a:lnTo>
                    <a:pt x="29260" y="885164"/>
                  </a:lnTo>
                  <a:lnTo>
                    <a:pt x="36398" y="885825"/>
                  </a:lnTo>
                  <a:lnTo>
                    <a:pt x="4851870" y="885825"/>
                  </a:lnTo>
                  <a:lnTo>
                    <a:pt x="4865421" y="885164"/>
                  </a:lnTo>
                  <a:lnTo>
                    <a:pt x="4904498" y="875347"/>
                  </a:lnTo>
                  <a:lnTo>
                    <a:pt x="4938954" y="854735"/>
                  </a:lnTo>
                  <a:lnTo>
                    <a:pt x="4949114" y="845540"/>
                  </a:lnTo>
                  <a:lnTo>
                    <a:pt x="4949571" y="845032"/>
                  </a:lnTo>
                  <a:lnTo>
                    <a:pt x="4958245" y="835494"/>
                  </a:lnTo>
                  <a:lnTo>
                    <a:pt x="4966246" y="824712"/>
                  </a:lnTo>
                  <a:lnTo>
                    <a:pt x="4983505" y="788149"/>
                  </a:lnTo>
                  <a:lnTo>
                    <a:pt x="4989398" y="748296"/>
                  </a:lnTo>
                  <a:lnTo>
                    <a:pt x="4989398" y="137528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49" y="2857500"/>
              <a:ext cx="38099" cy="8858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94006" y="2966815"/>
            <a:ext cx="4229100" cy="6400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70" dirty="0">
                <a:solidFill>
                  <a:srgbClr val="374552"/>
                </a:solidFill>
                <a:latin typeface="Tahoma"/>
                <a:cs typeface="Tahoma"/>
              </a:rPr>
              <a:t>Evaluation</a:t>
            </a:r>
            <a:r>
              <a:rPr sz="1100" b="1" spc="-1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Metric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39700"/>
              </a:lnSpc>
              <a:spcBef>
                <a:spcPts val="625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AUC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30" dirty="0">
                <a:solidFill>
                  <a:srgbClr val="374552"/>
                </a:solidFill>
                <a:latin typeface="Verdana"/>
                <a:cs typeface="Verdana"/>
              </a:rPr>
              <a:t>(Area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Under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Curve)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serves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as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primary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metric,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ensuring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balanced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evaluation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both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positive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negative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prediction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cases.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48349" y="3848100"/>
            <a:ext cx="5000625" cy="885825"/>
            <a:chOff x="5848349" y="3848100"/>
            <a:chExt cx="5000625" cy="885825"/>
          </a:xfrm>
        </p:grpSpPr>
        <p:sp>
          <p:nvSpPr>
            <p:cNvPr id="13" name="object 13"/>
            <p:cNvSpPr/>
            <p:nvPr/>
          </p:nvSpPr>
          <p:spPr>
            <a:xfrm>
              <a:off x="5859577" y="3848112"/>
              <a:ext cx="4989830" cy="885825"/>
            </a:xfrm>
            <a:custGeom>
              <a:avLst/>
              <a:gdLst/>
              <a:ahLst/>
              <a:cxnLst/>
              <a:rect l="l" t="t" r="r" b="b"/>
              <a:pathLst>
                <a:path w="4989830" h="885825">
                  <a:moveTo>
                    <a:pt x="4989385" y="137528"/>
                  </a:moveTo>
                  <a:lnTo>
                    <a:pt x="4983492" y="97663"/>
                  </a:lnTo>
                  <a:lnTo>
                    <a:pt x="4966233" y="61099"/>
                  </a:lnTo>
                  <a:lnTo>
                    <a:pt x="4949558" y="40779"/>
                  </a:lnTo>
                  <a:lnTo>
                    <a:pt x="4949114" y="40284"/>
                  </a:lnTo>
                  <a:lnTo>
                    <a:pt x="4939068" y="31153"/>
                  </a:lnTo>
                  <a:lnTo>
                    <a:pt x="4904486" y="10464"/>
                  </a:lnTo>
                  <a:lnTo>
                    <a:pt x="4866284" y="774"/>
                  </a:lnTo>
                  <a:lnTo>
                    <a:pt x="4868100" y="774"/>
                  </a:lnTo>
                  <a:lnTo>
                    <a:pt x="4851857" y="0"/>
                  </a:lnTo>
                  <a:lnTo>
                    <a:pt x="36385" y="0"/>
                  </a:lnTo>
                  <a:lnTo>
                    <a:pt x="27838" y="774"/>
                  </a:lnTo>
                  <a:lnTo>
                    <a:pt x="28498" y="774"/>
                  </a:lnTo>
                  <a:lnTo>
                    <a:pt x="21755" y="2781"/>
                  </a:lnTo>
                  <a:lnTo>
                    <a:pt x="0" y="27114"/>
                  </a:lnTo>
                  <a:lnTo>
                    <a:pt x="2006" y="23469"/>
                  </a:lnTo>
                  <a:lnTo>
                    <a:pt x="9448" y="17894"/>
                  </a:lnTo>
                  <a:lnTo>
                    <a:pt x="15316" y="14224"/>
                  </a:lnTo>
                  <a:lnTo>
                    <a:pt x="21755" y="11607"/>
                  </a:lnTo>
                  <a:lnTo>
                    <a:pt x="28397" y="10121"/>
                  </a:lnTo>
                  <a:lnTo>
                    <a:pt x="27546" y="10121"/>
                  </a:lnTo>
                  <a:lnTo>
                    <a:pt x="36385" y="9525"/>
                  </a:lnTo>
                  <a:lnTo>
                    <a:pt x="4851857" y="9525"/>
                  </a:lnTo>
                  <a:lnTo>
                    <a:pt x="4900841" y="19265"/>
                  </a:lnTo>
                  <a:lnTo>
                    <a:pt x="4942370" y="47015"/>
                  </a:lnTo>
                  <a:lnTo>
                    <a:pt x="4970119" y="88544"/>
                  </a:lnTo>
                  <a:lnTo>
                    <a:pt x="4979860" y="137528"/>
                  </a:lnTo>
                  <a:lnTo>
                    <a:pt x="4979860" y="748296"/>
                  </a:lnTo>
                  <a:lnTo>
                    <a:pt x="4970119" y="797280"/>
                  </a:lnTo>
                  <a:lnTo>
                    <a:pt x="4942827" y="838301"/>
                  </a:lnTo>
                  <a:lnTo>
                    <a:pt x="4942383" y="838796"/>
                  </a:lnTo>
                  <a:lnTo>
                    <a:pt x="4900841" y="866546"/>
                  </a:lnTo>
                  <a:lnTo>
                    <a:pt x="4863884" y="875766"/>
                  </a:lnTo>
                  <a:lnTo>
                    <a:pt x="4862690" y="875766"/>
                  </a:lnTo>
                  <a:lnTo>
                    <a:pt x="4851857" y="876300"/>
                  </a:lnTo>
                  <a:lnTo>
                    <a:pt x="36385" y="876300"/>
                  </a:lnTo>
                  <a:lnTo>
                    <a:pt x="28790" y="875766"/>
                  </a:lnTo>
                  <a:lnTo>
                    <a:pt x="0" y="858697"/>
                  </a:lnTo>
                  <a:lnTo>
                    <a:pt x="1092" y="862355"/>
                  </a:lnTo>
                  <a:lnTo>
                    <a:pt x="28930" y="885164"/>
                  </a:lnTo>
                  <a:lnTo>
                    <a:pt x="29248" y="885164"/>
                  </a:lnTo>
                  <a:lnTo>
                    <a:pt x="36385" y="885825"/>
                  </a:lnTo>
                  <a:lnTo>
                    <a:pt x="4851857" y="885825"/>
                  </a:lnTo>
                  <a:lnTo>
                    <a:pt x="4865408" y="885164"/>
                  </a:lnTo>
                  <a:lnTo>
                    <a:pt x="4904486" y="875347"/>
                  </a:lnTo>
                  <a:lnTo>
                    <a:pt x="4938941" y="854735"/>
                  </a:lnTo>
                  <a:lnTo>
                    <a:pt x="4949101" y="845540"/>
                  </a:lnTo>
                  <a:lnTo>
                    <a:pt x="4949558" y="845032"/>
                  </a:lnTo>
                  <a:lnTo>
                    <a:pt x="4958232" y="835494"/>
                  </a:lnTo>
                  <a:lnTo>
                    <a:pt x="4966233" y="824712"/>
                  </a:lnTo>
                  <a:lnTo>
                    <a:pt x="4983492" y="788149"/>
                  </a:lnTo>
                  <a:lnTo>
                    <a:pt x="4989385" y="748296"/>
                  </a:lnTo>
                  <a:lnTo>
                    <a:pt x="4989385" y="137528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49" y="3848100"/>
              <a:ext cx="38099" cy="8858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94006" y="3957415"/>
            <a:ext cx="4329430" cy="6400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65" dirty="0">
                <a:solidFill>
                  <a:srgbClr val="374552"/>
                </a:solidFill>
                <a:latin typeface="Tahoma"/>
                <a:cs typeface="Tahoma"/>
              </a:rPr>
              <a:t>Overfitting</a:t>
            </a:r>
            <a:r>
              <a:rPr sz="1100" b="1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Prevention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39700"/>
              </a:lnSpc>
              <a:spcBef>
                <a:spcPts val="625"/>
              </a:spcBef>
            </a:pP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Careful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tuning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prevents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overfitting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by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selecting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appropriate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complexity,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producing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a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classifier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generalizes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well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unseen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data.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48349" y="4838700"/>
            <a:ext cx="5000625" cy="885825"/>
            <a:chOff x="5848349" y="4838700"/>
            <a:chExt cx="5000625" cy="885825"/>
          </a:xfrm>
        </p:grpSpPr>
        <p:sp>
          <p:nvSpPr>
            <p:cNvPr id="17" name="object 17"/>
            <p:cNvSpPr/>
            <p:nvPr/>
          </p:nvSpPr>
          <p:spPr>
            <a:xfrm>
              <a:off x="5859564" y="4838712"/>
              <a:ext cx="4989830" cy="885825"/>
            </a:xfrm>
            <a:custGeom>
              <a:avLst/>
              <a:gdLst/>
              <a:ahLst/>
              <a:cxnLst/>
              <a:rect l="l" t="t" r="r" b="b"/>
              <a:pathLst>
                <a:path w="4989830" h="885825">
                  <a:moveTo>
                    <a:pt x="4989398" y="137528"/>
                  </a:moveTo>
                  <a:lnTo>
                    <a:pt x="4983505" y="97663"/>
                  </a:lnTo>
                  <a:lnTo>
                    <a:pt x="4966246" y="61099"/>
                  </a:lnTo>
                  <a:lnTo>
                    <a:pt x="4949571" y="40779"/>
                  </a:lnTo>
                  <a:lnTo>
                    <a:pt x="4949126" y="40284"/>
                  </a:lnTo>
                  <a:lnTo>
                    <a:pt x="4939081" y="31153"/>
                  </a:lnTo>
                  <a:lnTo>
                    <a:pt x="4904498" y="10464"/>
                  </a:lnTo>
                  <a:lnTo>
                    <a:pt x="4866297" y="774"/>
                  </a:lnTo>
                  <a:lnTo>
                    <a:pt x="4868113" y="774"/>
                  </a:lnTo>
                  <a:lnTo>
                    <a:pt x="4851870" y="0"/>
                  </a:lnTo>
                  <a:lnTo>
                    <a:pt x="36398" y="0"/>
                  </a:lnTo>
                  <a:lnTo>
                    <a:pt x="27851" y="774"/>
                  </a:lnTo>
                  <a:lnTo>
                    <a:pt x="28511" y="774"/>
                  </a:lnTo>
                  <a:lnTo>
                    <a:pt x="21767" y="2781"/>
                  </a:lnTo>
                  <a:lnTo>
                    <a:pt x="12" y="27114"/>
                  </a:lnTo>
                  <a:lnTo>
                    <a:pt x="2019" y="23469"/>
                  </a:lnTo>
                  <a:lnTo>
                    <a:pt x="9461" y="17894"/>
                  </a:lnTo>
                  <a:lnTo>
                    <a:pt x="15328" y="14224"/>
                  </a:lnTo>
                  <a:lnTo>
                    <a:pt x="21767" y="11607"/>
                  </a:lnTo>
                  <a:lnTo>
                    <a:pt x="28409" y="10121"/>
                  </a:lnTo>
                  <a:lnTo>
                    <a:pt x="27559" y="10121"/>
                  </a:lnTo>
                  <a:lnTo>
                    <a:pt x="36398" y="9525"/>
                  </a:lnTo>
                  <a:lnTo>
                    <a:pt x="4851870" y="9525"/>
                  </a:lnTo>
                  <a:lnTo>
                    <a:pt x="4900854" y="19265"/>
                  </a:lnTo>
                  <a:lnTo>
                    <a:pt x="4942383" y="47015"/>
                  </a:lnTo>
                  <a:lnTo>
                    <a:pt x="4970132" y="88544"/>
                  </a:lnTo>
                  <a:lnTo>
                    <a:pt x="4979873" y="137528"/>
                  </a:lnTo>
                  <a:lnTo>
                    <a:pt x="4979873" y="748284"/>
                  </a:lnTo>
                  <a:lnTo>
                    <a:pt x="4970132" y="797267"/>
                  </a:lnTo>
                  <a:lnTo>
                    <a:pt x="4942840" y="838301"/>
                  </a:lnTo>
                  <a:lnTo>
                    <a:pt x="4912284" y="861161"/>
                  </a:lnTo>
                  <a:lnTo>
                    <a:pt x="4863897" y="875766"/>
                  </a:lnTo>
                  <a:lnTo>
                    <a:pt x="4862703" y="875766"/>
                  </a:lnTo>
                  <a:lnTo>
                    <a:pt x="4851870" y="876300"/>
                  </a:lnTo>
                  <a:lnTo>
                    <a:pt x="36398" y="876300"/>
                  </a:lnTo>
                  <a:lnTo>
                    <a:pt x="28803" y="875766"/>
                  </a:lnTo>
                  <a:lnTo>
                    <a:pt x="0" y="858685"/>
                  </a:lnTo>
                  <a:lnTo>
                    <a:pt x="1092" y="862342"/>
                  </a:lnTo>
                  <a:lnTo>
                    <a:pt x="28943" y="885164"/>
                  </a:lnTo>
                  <a:lnTo>
                    <a:pt x="29260" y="885164"/>
                  </a:lnTo>
                  <a:lnTo>
                    <a:pt x="36398" y="885825"/>
                  </a:lnTo>
                  <a:lnTo>
                    <a:pt x="4851870" y="885825"/>
                  </a:lnTo>
                  <a:lnTo>
                    <a:pt x="4865421" y="885164"/>
                  </a:lnTo>
                  <a:lnTo>
                    <a:pt x="4904498" y="875347"/>
                  </a:lnTo>
                  <a:lnTo>
                    <a:pt x="4938966" y="854735"/>
                  </a:lnTo>
                  <a:lnTo>
                    <a:pt x="4949114" y="845540"/>
                  </a:lnTo>
                  <a:lnTo>
                    <a:pt x="4949571" y="845032"/>
                  </a:lnTo>
                  <a:lnTo>
                    <a:pt x="4958245" y="835494"/>
                  </a:lnTo>
                  <a:lnTo>
                    <a:pt x="4966246" y="824712"/>
                  </a:lnTo>
                  <a:lnTo>
                    <a:pt x="4983505" y="788149"/>
                  </a:lnTo>
                  <a:lnTo>
                    <a:pt x="4989398" y="748284"/>
                  </a:lnTo>
                  <a:lnTo>
                    <a:pt x="4989398" y="137528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349" y="4838700"/>
              <a:ext cx="38099" cy="88582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994006" y="4948015"/>
            <a:ext cx="4374515" cy="64008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60" dirty="0">
                <a:solidFill>
                  <a:srgbClr val="374552"/>
                </a:solidFill>
                <a:latin typeface="Tahoma"/>
                <a:cs typeface="Tahoma"/>
              </a:rPr>
              <a:t>Algorithm</a:t>
            </a:r>
            <a:r>
              <a:rPr sz="1100" b="1" spc="-5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Selection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32400"/>
              </a:lnSpc>
              <a:spcBef>
                <a:spcPts val="770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Random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Forest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was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chosen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its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robustness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noisy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30" dirty="0">
                <a:solidFill>
                  <a:srgbClr val="374552"/>
                </a:solidFill>
                <a:latin typeface="Verdana"/>
                <a:cs typeface="Verdana"/>
              </a:rPr>
              <a:t>data,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built-in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feature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importance</a:t>
            </a:r>
            <a:r>
              <a:rPr sz="8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metrics,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strong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performance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diverse</a:t>
            </a:r>
            <a:r>
              <a:rPr sz="8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engineered</a:t>
            </a:r>
            <a:r>
              <a:rPr sz="8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features.</a:t>
            </a:r>
            <a:endParaRPr sz="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4286250" cy="64293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5890" y="611949"/>
            <a:ext cx="366776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270" dirty="0"/>
              <a:t>Model</a:t>
            </a:r>
            <a:r>
              <a:rPr sz="3300" spc="-305" dirty="0"/>
              <a:t> </a:t>
            </a:r>
            <a:r>
              <a:rPr sz="3300" spc="-175" dirty="0"/>
              <a:t>Performance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4882704" y="1025902"/>
            <a:ext cx="1844039" cy="252476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70"/>
              </a:spcBef>
            </a:pPr>
            <a:r>
              <a:rPr sz="4150" b="1" spc="-1115" dirty="0">
                <a:solidFill>
                  <a:srgbClr val="374552"/>
                </a:solidFill>
                <a:latin typeface="Tahoma"/>
                <a:cs typeface="Tahoma"/>
              </a:rPr>
              <a:t>71%</a:t>
            </a:r>
            <a:endParaRPr sz="41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Accuracy</a:t>
            </a:r>
            <a:endParaRPr sz="1650">
              <a:latin typeface="Tahoma"/>
              <a:cs typeface="Tahoma"/>
            </a:endParaRPr>
          </a:p>
          <a:p>
            <a:pPr marL="12700" marR="5080" algn="ctr">
              <a:lnSpc>
                <a:spcPct val="135000"/>
              </a:lnSpc>
              <a:spcBef>
                <a:spcPts val="445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Strong</a:t>
            </a:r>
            <a:r>
              <a:rPr sz="125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overall predictive</a:t>
            </a:r>
            <a:r>
              <a:rPr sz="1250" spc="5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performance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 across</a:t>
            </a:r>
            <a:r>
              <a:rPr sz="12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all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250" spc="1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scenarios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3404" y="1025902"/>
            <a:ext cx="3892550" cy="2524760"/>
          </a:xfrm>
          <a:prstGeom prst="rect">
            <a:avLst/>
          </a:prstGeom>
        </p:spPr>
        <p:txBody>
          <a:bodyPr vert="horz" wrap="square" lIns="0" tIns="389890" rIns="0" bIns="0" rtlCol="0">
            <a:spAutoFit/>
          </a:bodyPr>
          <a:lstStyle/>
          <a:p>
            <a:pPr marL="421005">
              <a:lnSpc>
                <a:spcPct val="100000"/>
              </a:lnSpc>
              <a:spcBef>
                <a:spcPts val="3070"/>
              </a:spcBef>
              <a:tabLst>
                <a:tab pos="2459990" algn="l"/>
              </a:tabLst>
            </a:pPr>
            <a:r>
              <a:rPr sz="4150" b="1" spc="-360" dirty="0">
                <a:solidFill>
                  <a:srgbClr val="374552"/>
                </a:solidFill>
                <a:latin typeface="Tahoma"/>
                <a:cs typeface="Tahoma"/>
              </a:rPr>
              <a:t>0.72</a:t>
            </a:r>
            <a:r>
              <a:rPr sz="4150" b="1" dirty="0">
                <a:solidFill>
                  <a:srgbClr val="374552"/>
                </a:solidFill>
                <a:latin typeface="Tahoma"/>
                <a:cs typeface="Tahoma"/>
              </a:rPr>
              <a:t>	</a:t>
            </a:r>
            <a:r>
              <a:rPr sz="4150" b="1" spc="-300" dirty="0">
                <a:solidFill>
                  <a:srgbClr val="374552"/>
                </a:solidFill>
                <a:latin typeface="Tahoma"/>
                <a:cs typeface="Tahoma"/>
              </a:rPr>
              <a:t>0.80</a:t>
            </a:r>
            <a:endParaRPr sz="4150">
              <a:latin typeface="Tahoma"/>
              <a:cs typeface="Tahoma"/>
            </a:endParaRPr>
          </a:p>
          <a:p>
            <a:pPr marR="196850" algn="ctr">
              <a:lnSpc>
                <a:spcPct val="100000"/>
              </a:lnSpc>
              <a:spcBef>
                <a:spcPts val="1195"/>
              </a:spcBef>
              <a:tabLst>
                <a:tab pos="2268220" algn="l"/>
              </a:tabLst>
            </a:pPr>
            <a:r>
              <a:rPr sz="1650" b="1" spc="-190" dirty="0">
                <a:solidFill>
                  <a:srgbClr val="374552"/>
                </a:solidFill>
                <a:latin typeface="Tahoma"/>
                <a:cs typeface="Tahoma"/>
              </a:rPr>
              <a:t>F1-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Score</a:t>
            </a:r>
            <a:r>
              <a:rPr sz="1650" b="1" dirty="0">
                <a:solidFill>
                  <a:srgbClr val="374552"/>
                </a:solidFill>
                <a:latin typeface="Tahoma"/>
                <a:cs typeface="Tahoma"/>
              </a:rPr>
              <a:t>	</a:t>
            </a:r>
            <a:r>
              <a:rPr sz="1650" b="1" spc="-25" dirty="0">
                <a:solidFill>
                  <a:srgbClr val="374552"/>
                </a:solidFill>
                <a:latin typeface="Tahoma"/>
                <a:cs typeface="Tahoma"/>
              </a:rPr>
              <a:t>AUC</a:t>
            </a:r>
            <a:endParaRPr sz="1650">
              <a:latin typeface="Tahoma"/>
              <a:cs typeface="Tahoma"/>
            </a:endParaRPr>
          </a:p>
          <a:p>
            <a:pPr marL="170815" marR="5080" indent="-12700">
              <a:lnSpc>
                <a:spcPct val="135000"/>
              </a:lnSpc>
              <a:spcBef>
                <a:spcPts val="445"/>
              </a:spcBef>
              <a:tabLst>
                <a:tab pos="2075814" algn="l"/>
              </a:tabLst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Balanced</a:t>
            </a:r>
            <a:r>
              <a:rPr sz="1250" spc="1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precision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	</a:t>
            </a:r>
            <a:r>
              <a:rPr sz="1250" spc="-434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Excellent</a:t>
            </a:r>
            <a:r>
              <a:rPr sz="125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classification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374552"/>
                </a:solidFill>
                <a:latin typeface="Verdana"/>
                <a:cs typeface="Verdana"/>
              </a:rPr>
              <a:t>recall,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ideal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	capability</a:t>
            </a:r>
            <a:r>
              <a:rPr sz="12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with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reliable</a:t>
            </a:r>
            <a:endParaRPr sz="1250">
              <a:latin typeface="Verdana"/>
              <a:cs typeface="Verdana"/>
            </a:endParaRPr>
          </a:p>
          <a:p>
            <a:pPr marL="433705" marR="236220" indent="-421640">
              <a:lnSpc>
                <a:spcPct val="135000"/>
              </a:lnSpc>
              <a:tabLst>
                <a:tab pos="2306955" algn="l"/>
              </a:tabLst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250" spc="1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forecasting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	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class</a:t>
            </a:r>
            <a:r>
              <a:rPr sz="1250" spc="-10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separability applications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83" y="3705631"/>
            <a:ext cx="5848350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95"/>
              </a:spcBef>
            </a:pP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These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performance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 validate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both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 feature engineering</a:t>
            </a:r>
            <a:r>
              <a:rPr sz="1250" spc="5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strategy</a:t>
            </a:r>
            <a:r>
              <a:rPr sz="12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 the</a:t>
            </a:r>
            <a:r>
              <a:rPr sz="12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pipeline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architecture.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 The</a:t>
            </a:r>
            <a:r>
              <a:rPr sz="12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model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demonstrates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production-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ready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374552"/>
                </a:solidFill>
                <a:latin typeface="Verdana"/>
                <a:cs typeface="Verdana"/>
              </a:rPr>
              <a:t>quality,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showing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strong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predictive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behavior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across diverse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scenarios.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balanced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20" dirty="0">
                <a:solidFill>
                  <a:srgbClr val="374552"/>
                </a:solidFill>
                <a:latin typeface="Verdana"/>
                <a:cs typeface="Verdana"/>
              </a:rPr>
              <a:t>F1-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score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is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particularly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valuable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45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world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2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forecasting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where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both</a:t>
            </a:r>
            <a:r>
              <a:rPr sz="12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false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positives</a:t>
            </a:r>
            <a:r>
              <a:rPr sz="12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false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negatives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carry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35" dirty="0">
                <a:solidFill>
                  <a:srgbClr val="374552"/>
                </a:solidFill>
                <a:latin typeface="Verdana"/>
                <a:cs typeface="Verdana"/>
              </a:rPr>
              <a:t>costs.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high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AUC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indicates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model reliably</a:t>
            </a:r>
            <a:r>
              <a:rPr sz="12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distinguishes</a:t>
            </a:r>
            <a:r>
              <a:rPr sz="12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between</a:t>
            </a:r>
            <a:r>
              <a:rPr sz="125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occupied</a:t>
            </a:r>
            <a:r>
              <a:rPr sz="12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available</a:t>
            </a:r>
            <a:r>
              <a:rPr sz="125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2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spaces,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making</a:t>
            </a:r>
            <a:r>
              <a:rPr sz="12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it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suitable</a:t>
            </a:r>
            <a:r>
              <a:rPr sz="12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immediate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deployment</a:t>
            </a:r>
            <a:r>
              <a:rPr sz="12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live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systems.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65" dirty="0"/>
              <a:t>Dashboard</a:t>
            </a:r>
            <a:r>
              <a:rPr spc="-305" dirty="0"/>
              <a:t> </a:t>
            </a:r>
            <a:r>
              <a:rPr spc="-28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594041" y="2705112"/>
            <a:ext cx="416559" cy="423545"/>
          </a:xfrm>
          <a:custGeom>
            <a:avLst/>
            <a:gdLst/>
            <a:ahLst/>
            <a:cxnLst/>
            <a:rect l="l" t="t" r="r" b="b"/>
            <a:pathLst>
              <a:path w="416559" h="423544">
                <a:moveTo>
                  <a:pt x="96242" y="337058"/>
                </a:moveTo>
                <a:lnTo>
                  <a:pt x="96009" y="318742"/>
                </a:lnTo>
                <a:lnTo>
                  <a:pt x="95819" y="293970"/>
                </a:lnTo>
                <a:lnTo>
                  <a:pt x="95633" y="271374"/>
                </a:lnTo>
                <a:lnTo>
                  <a:pt x="95414" y="259588"/>
                </a:lnTo>
                <a:lnTo>
                  <a:pt x="94485" y="254076"/>
                </a:lnTo>
                <a:lnTo>
                  <a:pt x="93043" y="249098"/>
                </a:lnTo>
                <a:lnTo>
                  <a:pt x="91570" y="245770"/>
                </a:lnTo>
              </a:path>
              <a:path w="416559" h="423544">
                <a:moveTo>
                  <a:pt x="5338" y="244449"/>
                </a:moveTo>
                <a:lnTo>
                  <a:pt x="2769" y="248971"/>
                </a:lnTo>
                <a:lnTo>
                  <a:pt x="1137" y="253644"/>
                </a:lnTo>
                <a:lnTo>
                  <a:pt x="154" y="259258"/>
                </a:lnTo>
                <a:lnTo>
                  <a:pt x="0" y="282805"/>
                </a:lnTo>
                <a:lnTo>
                  <a:pt x="55" y="328522"/>
                </a:lnTo>
                <a:lnTo>
                  <a:pt x="381" y="374902"/>
                </a:lnTo>
                <a:lnTo>
                  <a:pt x="1041" y="400443"/>
                </a:lnTo>
                <a:lnTo>
                  <a:pt x="1925" y="403530"/>
                </a:lnTo>
                <a:lnTo>
                  <a:pt x="2793" y="406070"/>
                </a:lnTo>
                <a:lnTo>
                  <a:pt x="3641" y="408063"/>
                </a:lnTo>
              </a:path>
              <a:path w="416559" h="423544">
                <a:moveTo>
                  <a:pt x="5601" y="411010"/>
                </a:moveTo>
                <a:lnTo>
                  <a:pt x="34920" y="423011"/>
                </a:lnTo>
                <a:lnTo>
                  <a:pt x="51201" y="423100"/>
                </a:lnTo>
              </a:path>
              <a:path w="416559" h="423544">
                <a:moveTo>
                  <a:pt x="374303" y="423037"/>
                </a:moveTo>
                <a:lnTo>
                  <a:pt x="383129" y="422554"/>
                </a:lnTo>
                <a:lnTo>
                  <a:pt x="390173" y="421894"/>
                </a:lnTo>
                <a:lnTo>
                  <a:pt x="395436" y="421030"/>
                </a:lnTo>
              </a:path>
              <a:path w="416559" h="423544">
                <a:moveTo>
                  <a:pt x="411347" y="408876"/>
                </a:moveTo>
                <a:lnTo>
                  <a:pt x="413156" y="405625"/>
                </a:lnTo>
                <a:lnTo>
                  <a:pt x="414426" y="402361"/>
                </a:lnTo>
                <a:lnTo>
                  <a:pt x="415954" y="394601"/>
                </a:lnTo>
                <a:lnTo>
                  <a:pt x="416143" y="363436"/>
                </a:lnTo>
              </a:path>
              <a:path w="416559" h="423544">
                <a:moveTo>
                  <a:pt x="416089" y="30010"/>
                </a:moveTo>
                <a:lnTo>
                  <a:pt x="415503" y="24117"/>
                </a:lnTo>
                <a:lnTo>
                  <a:pt x="414064" y="17932"/>
                </a:lnTo>
                <a:lnTo>
                  <a:pt x="411917" y="13119"/>
                </a:lnTo>
                <a:lnTo>
                  <a:pt x="409818" y="10096"/>
                </a:lnTo>
              </a:path>
              <a:path w="416559" h="423544">
                <a:moveTo>
                  <a:pt x="397252" y="1587"/>
                </a:moveTo>
                <a:lnTo>
                  <a:pt x="391133" y="771"/>
                </a:lnTo>
                <a:lnTo>
                  <a:pt x="379150" y="236"/>
                </a:lnTo>
                <a:lnTo>
                  <a:pt x="357076" y="0"/>
                </a:lnTo>
                <a:lnTo>
                  <a:pt x="320685" y="76"/>
                </a:lnTo>
                <a:lnTo>
                  <a:pt x="316121" y="520"/>
                </a:lnTo>
                <a:lnTo>
                  <a:pt x="311923" y="1651"/>
                </a:lnTo>
                <a:lnTo>
                  <a:pt x="307504" y="3911"/>
                </a:lnTo>
                <a:lnTo>
                  <a:pt x="303441" y="7061"/>
                </a:lnTo>
              </a:path>
              <a:path w="416559" h="423544">
                <a:moveTo>
                  <a:pt x="91570" y="245770"/>
                </a:moveTo>
                <a:lnTo>
                  <a:pt x="90576" y="244170"/>
                </a:lnTo>
              </a:path>
              <a:path w="416559" h="423544">
                <a:moveTo>
                  <a:pt x="90576" y="244170"/>
                </a:moveTo>
                <a:lnTo>
                  <a:pt x="89520" y="242798"/>
                </a:lnTo>
              </a:path>
              <a:path w="416559" h="423544">
                <a:moveTo>
                  <a:pt x="89520" y="242798"/>
                </a:moveTo>
                <a:lnTo>
                  <a:pt x="88135" y="241325"/>
                </a:lnTo>
              </a:path>
              <a:path w="416559" h="423544">
                <a:moveTo>
                  <a:pt x="88135" y="241325"/>
                </a:moveTo>
                <a:lnTo>
                  <a:pt x="87024" y="240296"/>
                </a:lnTo>
                <a:lnTo>
                  <a:pt x="85849" y="239357"/>
                </a:lnTo>
                <a:lnTo>
                  <a:pt x="84599" y="238493"/>
                </a:lnTo>
              </a:path>
              <a:path w="416559" h="423544">
                <a:moveTo>
                  <a:pt x="84599" y="238493"/>
                </a:moveTo>
                <a:lnTo>
                  <a:pt x="67837" y="233900"/>
                </a:lnTo>
                <a:lnTo>
                  <a:pt x="52087" y="233130"/>
                </a:lnTo>
                <a:lnTo>
                  <a:pt x="36725" y="233985"/>
                </a:lnTo>
                <a:lnTo>
                  <a:pt x="21129" y="234264"/>
                </a:lnTo>
              </a:path>
              <a:path w="416559" h="423544">
                <a:moveTo>
                  <a:pt x="21124" y="234251"/>
                </a:moveTo>
                <a:lnTo>
                  <a:pt x="15532" y="235851"/>
                </a:lnTo>
                <a:lnTo>
                  <a:pt x="10696" y="238722"/>
                </a:lnTo>
                <a:lnTo>
                  <a:pt x="6613" y="242862"/>
                </a:lnTo>
              </a:path>
              <a:path w="416559" h="423544">
                <a:moveTo>
                  <a:pt x="6618" y="242875"/>
                </a:moveTo>
                <a:lnTo>
                  <a:pt x="5338" y="244449"/>
                </a:lnTo>
              </a:path>
              <a:path w="416559" h="423544">
                <a:moveTo>
                  <a:pt x="3641" y="408063"/>
                </a:moveTo>
                <a:lnTo>
                  <a:pt x="4445" y="409435"/>
                </a:lnTo>
              </a:path>
              <a:path w="416559" h="423544">
                <a:moveTo>
                  <a:pt x="4445" y="409435"/>
                </a:moveTo>
                <a:lnTo>
                  <a:pt x="5601" y="411010"/>
                </a:lnTo>
              </a:path>
              <a:path w="416559" h="423544">
                <a:moveTo>
                  <a:pt x="395446" y="421056"/>
                </a:moveTo>
                <a:lnTo>
                  <a:pt x="401921" y="418528"/>
                </a:lnTo>
                <a:lnTo>
                  <a:pt x="407223" y="414477"/>
                </a:lnTo>
                <a:lnTo>
                  <a:pt x="411356" y="408889"/>
                </a:lnTo>
              </a:path>
              <a:path w="416559" h="423544">
                <a:moveTo>
                  <a:pt x="409818" y="10096"/>
                </a:moveTo>
                <a:lnTo>
                  <a:pt x="408602" y="8661"/>
                </a:lnTo>
                <a:lnTo>
                  <a:pt x="406902" y="6896"/>
                </a:lnTo>
                <a:lnTo>
                  <a:pt x="404937" y="5461"/>
                </a:lnTo>
              </a:path>
              <a:path w="416559" h="423544">
                <a:moveTo>
                  <a:pt x="404937" y="5461"/>
                </a:moveTo>
                <a:lnTo>
                  <a:pt x="403696" y="4546"/>
                </a:lnTo>
                <a:lnTo>
                  <a:pt x="402382" y="3746"/>
                </a:lnTo>
                <a:lnTo>
                  <a:pt x="400997" y="3048"/>
                </a:lnTo>
              </a:path>
              <a:path w="416559" h="423544">
                <a:moveTo>
                  <a:pt x="400997" y="3048"/>
                </a:moveTo>
                <a:lnTo>
                  <a:pt x="399594" y="2425"/>
                </a:lnTo>
                <a:lnTo>
                  <a:pt x="398343" y="1930"/>
                </a:lnTo>
                <a:lnTo>
                  <a:pt x="397252" y="1587"/>
                </a:lnTo>
              </a:path>
              <a:path w="416559" h="423544">
                <a:moveTo>
                  <a:pt x="303441" y="7061"/>
                </a:moveTo>
                <a:lnTo>
                  <a:pt x="302111" y="8458"/>
                </a:lnTo>
              </a:path>
              <a:path w="416559" h="423544">
                <a:moveTo>
                  <a:pt x="302111" y="8458"/>
                </a:moveTo>
                <a:lnTo>
                  <a:pt x="300836" y="10172"/>
                </a:lnTo>
              </a:path>
              <a:path w="416559" h="423544">
                <a:moveTo>
                  <a:pt x="300836" y="10172"/>
                </a:moveTo>
                <a:lnTo>
                  <a:pt x="299457" y="12471"/>
                </a:lnTo>
              </a:path>
              <a:path w="416559" h="423544">
                <a:moveTo>
                  <a:pt x="299457" y="12471"/>
                </a:moveTo>
                <a:lnTo>
                  <a:pt x="298588" y="14135"/>
                </a:lnTo>
                <a:lnTo>
                  <a:pt x="297844" y="15849"/>
                </a:lnTo>
                <a:lnTo>
                  <a:pt x="297214" y="17615"/>
                </a:lnTo>
              </a:path>
              <a:path w="416559" h="423544">
                <a:moveTo>
                  <a:pt x="297214" y="17615"/>
                </a:moveTo>
                <a:lnTo>
                  <a:pt x="296545" y="19901"/>
                </a:lnTo>
              </a:path>
              <a:path w="416559" h="423544">
                <a:moveTo>
                  <a:pt x="296545" y="19901"/>
                </a:moveTo>
                <a:lnTo>
                  <a:pt x="295756" y="383616"/>
                </a:lnTo>
              </a:path>
              <a:path w="416559" h="423544">
                <a:moveTo>
                  <a:pt x="144691" y="385496"/>
                </a:moveTo>
                <a:lnTo>
                  <a:pt x="146115" y="137706"/>
                </a:lnTo>
              </a:path>
              <a:path w="416559" h="423544">
                <a:moveTo>
                  <a:pt x="146115" y="137706"/>
                </a:moveTo>
                <a:lnTo>
                  <a:pt x="147291" y="134594"/>
                </a:lnTo>
                <a:lnTo>
                  <a:pt x="148878" y="131711"/>
                </a:lnTo>
                <a:lnTo>
                  <a:pt x="150867" y="129057"/>
                </a:lnTo>
              </a:path>
              <a:path w="416559" h="423544">
                <a:moveTo>
                  <a:pt x="150867" y="129057"/>
                </a:moveTo>
                <a:lnTo>
                  <a:pt x="152345" y="127279"/>
                </a:lnTo>
              </a:path>
              <a:path w="416559" h="423544">
                <a:moveTo>
                  <a:pt x="152345" y="127279"/>
                </a:moveTo>
                <a:lnTo>
                  <a:pt x="153918" y="125768"/>
                </a:lnTo>
              </a:path>
              <a:path w="416559" h="423544">
                <a:moveTo>
                  <a:pt x="96283" y="386600"/>
                </a:moveTo>
                <a:lnTo>
                  <a:pt x="96242" y="337058"/>
                </a:lnTo>
              </a:path>
              <a:path w="416559" h="423544">
                <a:moveTo>
                  <a:pt x="153918" y="125768"/>
                </a:moveTo>
                <a:lnTo>
                  <a:pt x="158438" y="122047"/>
                </a:lnTo>
                <a:lnTo>
                  <a:pt x="163562" y="119583"/>
                </a:lnTo>
                <a:lnTo>
                  <a:pt x="169292" y="118389"/>
                </a:lnTo>
              </a:path>
              <a:path w="416559" h="423544">
                <a:moveTo>
                  <a:pt x="169292" y="118389"/>
                </a:moveTo>
                <a:lnTo>
                  <a:pt x="226596" y="118567"/>
                </a:lnTo>
              </a:path>
              <a:path w="416559" h="423544">
                <a:moveTo>
                  <a:pt x="244069" y="130657"/>
                </a:moveTo>
                <a:lnTo>
                  <a:pt x="239539" y="124752"/>
                </a:lnTo>
                <a:lnTo>
                  <a:pt x="233709" y="120751"/>
                </a:lnTo>
                <a:lnTo>
                  <a:pt x="226581" y="118630"/>
                </a:lnTo>
              </a:path>
              <a:path w="416559" h="423544">
                <a:moveTo>
                  <a:pt x="244064" y="130657"/>
                </a:moveTo>
                <a:lnTo>
                  <a:pt x="245139" y="132486"/>
                </a:lnTo>
              </a:path>
              <a:path w="416559" h="423544">
                <a:moveTo>
                  <a:pt x="245139" y="132486"/>
                </a:moveTo>
                <a:lnTo>
                  <a:pt x="249034" y="383616"/>
                </a:lnTo>
              </a:path>
              <a:path w="416559" h="423544">
                <a:moveTo>
                  <a:pt x="51201" y="423100"/>
                </a:moveTo>
                <a:lnTo>
                  <a:pt x="374303" y="423037"/>
                </a:lnTo>
              </a:path>
              <a:path w="416559" h="423544">
                <a:moveTo>
                  <a:pt x="416143" y="363436"/>
                </a:moveTo>
                <a:lnTo>
                  <a:pt x="416089" y="30010"/>
                </a:lnTo>
              </a:path>
            </a:pathLst>
          </a:custGeom>
          <a:ln w="19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098" y="4709106"/>
            <a:ext cx="442160" cy="33963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3878" y="6638925"/>
            <a:ext cx="416559" cy="423545"/>
          </a:xfrm>
          <a:custGeom>
            <a:avLst/>
            <a:gdLst/>
            <a:ahLst/>
            <a:cxnLst/>
            <a:rect l="l" t="t" r="r" b="b"/>
            <a:pathLst>
              <a:path w="416559" h="423545">
                <a:moveTo>
                  <a:pt x="249520" y="402704"/>
                </a:moveTo>
                <a:lnTo>
                  <a:pt x="251901" y="405917"/>
                </a:lnTo>
                <a:lnTo>
                  <a:pt x="252898" y="407924"/>
                </a:lnTo>
                <a:lnTo>
                  <a:pt x="253757" y="411416"/>
                </a:lnTo>
                <a:lnTo>
                  <a:pt x="252982" y="415518"/>
                </a:lnTo>
                <a:lnTo>
                  <a:pt x="243532" y="422897"/>
                </a:lnTo>
                <a:lnTo>
                  <a:pt x="226521" y="423024"/>
                </a:lnTo>
              </a:path>
              <a:path w="416559" h="423545">
                <a:moveTo>
                  <a:pt x="12655" y="423113"/>
                </a:moveTo>
                <a:lnTo>
                  <a:pt x="194" y="403098"/>
                </a:lnTo>
                <a:lnTo>
                  <a:pt x="0" y="390321"/>
                </a:lnTo>
              </a:path>
              <a:path w="416559" h="423545">
                <a:moveTo>
                  <a:pt x="74" y="176504"/>
                </a:moveTo>
                <a:lnTo>
                  <a:pt x="10615" y="166331"/>
                </a:lnTo>
                <a:lnTo>
                  <a:pt x="12486" y="166763"/>
                </a:lnTo>
                <a:lnTo>
                  <a:pt x="16311" y="168452"/>
                </a:lnTo>
                <a:lnTo>
                  <a:pt x="19050" y="170535"/>
                </a:lnTo>
                <a:lnTo>
                  <a:pt x="35887" y="187350"/>
                </a:lnTo>
              </a:path>
              <a:path w="416559" h="423545">
                <a:moveTo>
                  <a:pt x="80535" y="231927"/>
                </a:moveTo>
                <a:lnTo>
                  <a:pt x="94159" y="245287"/>
                </a:lnTo>
              </a:path>
              <a:path w="416559" h="423545">
                <a:moveTo>
                  <a:pt x="338053" y="0"/>
                </a:moveTo>
                <a:lnTo>
                  <a:pt x="94159" y="245287"/>
                </a:lnTo>
              </a:path>
              <a:path w="416559" h="423545">
                <a:moveTo>
                  <a:pt x="416460" y="79527"/>
                </a:moveTo>
                <a:lnTo>
                  <a:pt x="171861" y="325551"/>
                </a:lnTo>
              </a:path>
              <a:path w="416559" h="423545">
                <a:moveTo>
                  <a:pt x="171861" y="325551"/>
                </a:moveTo>
                <a:lnTo>
                  <a:pt x="249520" y="402704"/>
                </a:lnTo>
              </a:path>
              <a:path w="416559" h="423545">
                <a:moveTo>
                  <a:pt x="226521" y="423024"/>
                </a:moveTo>
                <a:lnTo>
                  <a:pt x="12655" y="423113"/>
                </a:lnTo>
              </a:path>
              <a:path w="416559" h="423545">
                <a:moveTo>
                  <a:pt x="0" y="390321"/>
                </a:moveTo>
                <a:lnTo>
                  <a:pt x="74" y="176504"/>
                </a:lnTo>
              </a:path>
              <a:path w="416559" h="423545">
                <a:moveTo>
                  <a:pt x="35887" y="187350"/>
                </a:moveTo>
                <a:lnTo>
                  <a:pt x="80535" y="231927"/>
                </a:lnTo>
              </a:path>
            </a:pathLst>
          </a:custGeom>
          <a:ln w="187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9635" y="1373701"/>
            <a:ext cx="4340860" cy="65976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36200"/>
              </a:lnSpc>
              <a:spcBef>
                <a:spcPts val="65"/>
              </a:spcBef>
            </a:pP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3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Streamlit</a:t>
            </a:r>
            <a:r>
              <a:rPr sz="13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dashboard</a:t>
            </a:r>
            <a:r>
              <a:rPr sz="13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serves</a:t>
            </a:r>
            <a:r>
              <a:rPr sz="13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as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3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critical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decision-support</a:t>
            </a:r>
            <a:r>
              <a:rPr sz="1300" spc="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interface,</a:t>
            </a:r>
            <a:r>
              <a:rPr sz="1300" spc="7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translating</a:t>
            </a:r>
            <a:r>
              <a:rPr sz="1300" spc="7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complex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technical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results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intuitive,</a:t>
            </a:r>
            <a:r>
              <a:rPr sz="13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actionable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intelligence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city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planners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operations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teams.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1300">
              <a:latin typeface="Verdana"/>
              <a:cs typeface="Verdana"/>
            </a:endParaRPr>
          </a:p>
          <a:p>
            <a:pPr marL="647065">
              <a:lnSpc>
                <a:spcPct val="100000"/>
              </a:lnSpc>
            </a:pPr>
            <a:r>
              <a:rPr sz="1750" b="1" spc="-140" dirty="0">
                <a:solidFill>
                  <a:srgbClr val="374552"/>
                </a:solidFill>
                <a:latin typeface="Tahoma"/>
                <a:cs typeface="Tahoma"/>
              </a:rPr>
              <a:t>Multi-Dimensional</a:t>
            </a:r>
            <a:r>
              <a:rPr sz="175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20" dirty="0">
                <a:solidFill>
                  <a:srgbClr val="374552"/>
                </a:solidFill>
                <a:latin typeface="Tahoma"/>
                <a:cs typeface="Tahoma"/>
              </a:rPr>
              <a:t>Views</a:t>
            </a:r>
            <a:endParaRPr sz="1750">
              <a:latin typeface="Tahoma"/>
              <a:cs typeface="Tahoma"/>
            </a:endParaRPr>
          </a:p>
          <a:p>
            <a:pPr marL="647065" marR="340360">
              <a:lnSpc>
                <a:spcPct val="137800"/>
              </a:lnSpc>
              <a:spcBef>
                <a:spcPts val="1065"/>
              </a:spcBef>
            </a:pP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Visualizes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patterns,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violation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hotspots,</a:t>
            </a:r>
            <a:r>
              <a:rPr sz="1300" spc="-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65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1300" spc="-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374552"/>
                </a:solidFill>
                <a:latin typeface="Verdana"/>
                <a:cs typeface="Verdana"/>
              </a:rPr>
              <a:t>curves,</a:t>
            </a:r>
            <a:r>
              <a:rPr sz="1300" spc="-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300" spc="-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80" dirty="0">
                <a:solidFill>
                  <a:srgbClr val="374552"/>
                </a:solidFill>
                <a:latin typeface="Verdana"/>
                <a:cs typeface="Verdana"/>
              </a:rPr>
              <a:t>ML 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performance</a:t>
            </a:r>
            <a:r>
              <a:rPr sz="13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13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3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coordinated,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interactive</a:t>
            </a:r>
            <a:r>
              <a:rPr sz="1300" spc="-8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displays.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300">
              <a:latin typeface="Verdana"/>
              <a:cs typeface="Verdana"/>
            </a:endParaRPr>
          </a:p>
          <a:p>
            <a:pPr marL="647065">
              <a:lnSpc>
                <a:spcPct val="100000"/>
              </a:lnSpc>
              <a:spcBef>
                <a:spcPts val="5"/>
              </a:spcBef>
            </a:pPr>
            <a:r>
              <a:rPr sz="1750" b="1" spc="-150" dirty="0">
                <a:solidFill>
                  <a:srgbClr val="374552"/>
                </a:solidFill>
                <a:latin typeface="Tahoma"/>
                <a:cs typeface="Tahoma"/>
              </a:rPr>
              <a:t>Integrated</a:t>
            </a:r>
            <a:r>
              <a:rPr sz="175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10" dirty="0">
                <a:solidFill>
                  <a:srgbClr val="374552"/>
                </a:solidFill>
                <a:latin typeface="Tahoma"/>
                <a:cs typeface="Tahoma"/>
              </a:rPr>
              <a:t>Analysis</a:t>
            </a:r>
            <a:endParaRPr sz="1750">
              <a:latin typeface="Tahoma"/>
              <a:cs typeface="Tahoma"/>
            </a:endParaRPr>
          </a:p>
          <a:p>
            <a:pPr marL="647065" marR="448309">
              <a:lnSpc>
                <a:spcPct val="136200"/>
              </a:lnSpc>
              <a:spcBef>
                <a:spcPts val="1085"/>
              </a:spcBef>
            </a:pP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Seamlessly</a:t>
            </a:r>
            <a:r>
              <a:rPr sz="13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45" dirty="0">
                <a:solidFill>
                  <a:srgbClr val="374552"/>
                </a:solidFill>
                <a:latin typeface="Verdana"/>
                <a:cs typeface="Verdana"/>
              </a:rPr>
              <a:t>combines</a:t>
            </a:r>
            <a:r>
              <a:rPr sz="13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predictions</a:t>
            </a:r>
            <a:r>
              <a:rPr sz="13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with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historical</a:t>
            </a:r>
            <a:r>
              <a:rPr sz="13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374552"/>
                </a:solidFill>
                <a:latin typeface="Verdana"/>
                <a:cs typeface="Verdana"/>
              </a:rPr>
              <a:t>data,</a:t>
            </a:r>
            <a:r>
              <a:rPr sz="13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enabling</a:t>
            </a:r>
            <a:r>
              <a:rPr sz="13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powerful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comparative</a:t>
            </a:r>
            <a:r>
              <a:rPr sz="13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exploration 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3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trend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identification.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300">
              <a:latin typeface="Verdana"/>
              <a:cs typeface="Verdana"/>
            </a:endParaRPr>
          </a:p>
          <a:p>
            <a:pPr marL="647065">
              <a:lnSpc>
                <a:spcPct val="100000"/>
              </a:lnSpc>
              <a:spcBef>
                <a:spcPts val="5"/>
              </a:spcBef>
            </a:pPr>
            <a:r>
              <a:rPr sz="1750" b="1" spc="-130" dirty="0">
                <a:solidFill>
                  <a:srgbClr val="374552"/>
                </a:solidFill>
                <a:latin typeface="Tahoma"/>
                <a:cs typeface="Tahoma"/>
              </a:rPr>
              <a:t>Interactive</a:t>
            </a:r>
            <a:r>
              <a:rPr sz="1750" b="1" spc="-10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30" dirty="0">
                <a:solidFill>
                  <a:srgbClr val="374552"/>
                </a:solidFill>
                <a:latin typeface="Tahoma"/>
                <a:cs typeface="Tahoma"/>
              </a:rPr>
              <a:t>Navigation</a:t>
            </a:r>
            <a:endParaRPr sz="1750">
              <a:latin typeface="Tahoma"/>
              <a:cs typeface="Tahoma"/>
            </a:endParaRPr>
          </a:p>
          <a:p>
            <a:pPr marL="647065" marR="233679">
              <a:lnSpc>
                <a:spcPct val="137000"/>
              </a:lnSpc>
              <a:spcBef>
                <a:spcPts val="1070"/>
              </a:spcBef>
            </a:pP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Users</a:t>
            </a:r>
            <a:r>
              <a:rPr sz="1300" spc="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switch</a:t>
            </a:r>
            <a:r>
              <a:rPr sz="13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between</a:t>
            </a:r>
            <a:r>
              <a:rPr sz="13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insights</a:t>
            </a:r>
            <a:r>
              <a:rPr sz="13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rapidly </a:t>
            </a:r>
            <a:r>
              <a:rPr sz="1300" spc="45" dirty="0">
                <a:solidFill>
                  <a:srgbClr val="374552"/>
                </a:solidFill>
                <a:latin typeface="Verdana"/>
                <a:cs typeface="Verdana"/>
              </a:rPr>
              <a:t>through</a:t>
            </a:r>
            <a:r>
              <a:rPr sz="1300" spc="-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intuitive</a:t>
            </a:r>
            <a:r>
              <a:rPr sz="1300" spc="-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controls,</a:t>
            </a:r>
            <a:r>
              <a:rPr sz="13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maximizing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13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usability</a:t>
            </a:r>
            <a:r>
              <a:rPr sz="13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3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analytical</a:t>
            </a:r>
            <a:r>
              <a:rPr sz="13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efficiency.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0675" y="1466850"/>
            <a:ext cx="5448299" cy="54482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11430000" cy="14763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635" y="2094896"/>
            <a:ext cx="243840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210" dirty="0"/>
              <a:t>Summary</a:t>
            </a:r>
            <a:r>
              <a:rPr sz="2450" spc="-185" dirty="0"/>
              <a:t> </a:t>
            </a:r>
            <a:r>
              <a:rPr sz="2450" spc="-114" dirty="0"/>
              <a:t>Metrics</a:t>
            </a:r>
            <a:endParaRPr sz="2450"/>
          </a:p>
        </p:txBody>
      </p:sp>
      <p:grpSp>
        <p:nvGrpSpPr>
          <p:cNvPr id="4" name="object 4"/>
          <p:cNvGrpSpPr/>
          <p:nvPr/>
        </p:nvGrpSpPr>
        <p:grpSpPr>
          <a:xfrm>
            <a:off x="590549" y="3181350"/>
            <a:ext cx="5067300" cy="1257300"/>
            <a:chOff x="590549" y="3181350"/>
            <a:chExt cx="5067300" cy="1257300"/>
          </a:xfrm>
        </p:grpSpPr>
        <p:sp>
          <p:nvSpPr>
            <p:cNvPr id="5" name="object 5"/>
            <p:cNvSpPr/>
            <p:nvPr/>
          </p:nvSpPr>
          <p:spPr>
            <a:xfrm>
              <a:off x="590537" y="3363175"/>
              <a:ext cx="5067300" cy="1075690"/>
            </a:xfrm>
            <a:custGeom>
              <a:avLst/>
              <a:gdLst/>
              <a:ahLst/>
              <a:cxnLst/>
              <a:rect l="l" t="t" r="r" b="b"/>
              <a:pathLst>
                <a:path w="5067300" h="1075689">
                  <a:moveTo>
                    <a:pt x="5067300" y="75361"/>
                  </a:moveTo>
                  <a:lnTo>
                    <a:pt x="5054473" y="33020"/>
                  </a:lnTo>
                  <a:lnTo>
                    <a:pt x="5020259" y="4965"/>
                  </a:lnTo>
                  <a:lnTo>
                    <a:pt x="5001869" y="0"/>
                  </a:lnTo>
                  <a:lnTo>
                    <a:pt x="5005971" y="1092"/>
                  </a:lnTo>
                  <a:lnTo>
                    <a:pt x="5019967" y="8826"/>
                  </a:lnTo>
                  <a:lnTo>
                    <a:pt x="5043894" y="46202"/>
                  </a:lnTo>
                  <a:lnTo>
                    <a:pt x="5048250" y="75361"/>
                  </a:lnTo>
                  <a:lnTo>
                    <a:pt x="5048250" y="927379"/>
                  </a:lnTo>
                  <a:lnTo>
                    <a:pt x="5038433" y="976769"/>
                  </a:lnTo>
                  <a:lnTo>
                    <a:pt x="5010455" y="1018628"/>
                  </a:lnTo>
                  <a:lnTo>
                    <a:pt x="4968583" y="1046607"/>
                  </a:lnTo>
                  <a:lnTo>
                    <a:pt x="4919192" y="1056436"/>
                  </a:lnTo>
                  <a:lnTo>
                    <a:pt x="148120" y="1056436"/>
                  </a:lnTo>
                  <a:lnTo>
                    <a:pt x="98717" y="1046607"/>
                  </a:lnTo>
                  <a:lnTo>
                    <a:pt x="57353" y="1019086"/>
                  </a:lnTo>
                  <a:lnTo>
                    <a:pt x="56857" y="1018641"/>
                  </a:lnTo>
                  <a:lnTo>
                    <a:pt x="48298" y="1009205"/>
                  </a:lnTo>
                  <a:lnTo>
                    <a:pt x="24587" y="964780"/>
                  </a:lnTo>
                  <a:lnTo>
                    <a:pt x="19050" y="92737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927379"/>
                  </a:lnTo>
                  <a:lnTo>
                    <a:pt x="6350" y="970305"/>
                  </a:lnTo>
                  <a:lnTo>
                    <a:pt x="24942" y="1009675"/>
                  </a:lnTo>
                  <a:lnTo>
                    <a:pt x="54203" y="1041920"/>
                  </a:lnTo>
                  <a:lnTo>
                    <a:pt x="91440" y="1064209"/>
                  </a:lnTo>
                  <a:lnTo>
                    <a:pt x="133527" y="1074775"/>
                  </a:lnTo>
                  <a:lnTo>
                    <a:pt x="148120" y="1075486"/>
                  </a:lnTo>
                  <a:lnTo>
                    <a:pt x="4919192" y="1075486"/>
                  </a:lnTo>
                  <a:lnTo>
                    <a:pt x="4962131" y="1069136"/>
                  </a:lnTo>
                  <a:lnTo>
                    <a:pt x="5001501" y="1050544"/>
                  </a:lnTo>
                  <a:lnTo>
                    <a:pt x="5023421" y="1032548"/>
                  </a:lnTo>
                  <a:lnTo>
                    <a:pt x="5023917" y="1032103"/>
                  </a:lnTo>
                  <a:lnTo>
                    <a:pt x="5049799" y="997254"/>
                  </a:lnTo>
                  <a:lnTo>
                    <a:pt x="5064480" y="956271"/>
                  </a:lnTo>
                  <a:lnTo>
                    <a:pt x="5067300" y="927379"/>
                  </a:lnTo>
                  <a:lnTo>
                    <a:pt x="506730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49" y="3181350"/>
              <a:ext cx="5067299" cy="361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17153" y="3641471"/>
            <a:ext cx="4337050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65" dirty="0">
                <a:solidFill>
                  <a:srgbClr val="374552"/>
                </a:solidFill>
                <a:latin typeface="Tahoma"/>
                <a:cs typeface="Tahoma"/>
              </a:rPr>
              <a:t>Core</a:t>
            </a:r>
            <a:r>
              <a:rPr sz="1200" b="1" spc="-9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Statistics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Average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rates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violation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percentages</a:t>
            </a:r>
            <a:r>
              <a:rPr sz="9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provide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foundational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understanding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of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system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behavior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all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locations.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72149" y="3181350"/>
            <a:ext cx="5067300" cy="1257300"/>
            <a:chOff x="5772149" y="3181350"/>
            <a:chExt cx="5067300" cy="1257300"/>
          </a:xfrm>
        </p:grpSpPr>
        <p:sp>
          <p:nvSpPr>
            <p:cNvPr id="9" name="object 9"/>
            <p:cNvSpPr/>
            <p:nvPr/>
          </p:nvSpPr>
          <p:spPr>
            <a:xfrm>
              <a:off x="5772137" y="3363175"/>
              <a:ext cx="5067300" cy="1075690"/>
            </a:xfrm>
            <a:custGeom>
              <a:avLst/>
              <a:gdLst/>
              <a:ahLst/>
              <a:cxnLst/>
              <a:rect l="l" t="t" r="r" b="b"/>
              <a:pathLst>
                <a:path w="5067300" h="1075689">
                  <a:moveTo>
                    <a:pt x="5067300" y="75361"/>
                  </a:moveTo>
                  <a:lnTo>
                    <a:pt x="5054473" y="33020"/>
                  </a:lnTo>
                  <a:lnTo>
                    <a:pt x="5020259" y="4965"/>
                  </a:lnTo>
                  <a:lnTo>
                    <a:pt x="5001857" y="0"/>
                  </a:lnTo>
                  <a:lnTo>
                    <a:pt x="5005971" y="1092"/>
                  </a:lnTo>
                  <a:lnTo>
                    <a:pt x="5019967" y="8826"/>
                  </a:lnTo>
                  <a:lnTo>
                    <a:pt x="5043894" y="46202"/>
                  </a:lnTo>
                  <a:lnTo>
                    <a:pt x="5048250" y="75361"/>
                  </a:lnTo>
                  <a:lnTo>
                    <a:pt x="5048250" y="927379"/>
                  </a:lnTo>
                  <a:lnTo>
                    <a:pt x="5038433" y="976769"/>
                  </a:lnTo>
                  <a:lnTo>
                    <a:pt x="5010442" y="1018641"/>
                  </a:lnTo>
                  <a:lnTo>
                    <a:pt x="5009959" y="1019086"/>
                  </a:lnTo>
                  <a:lnTo>
                    <a:pt x="4968583" y="1046607"/>
                  </a:lnTo>
                  <a:lnTo>
                    <a:pt x="4919192" y="1056436"/>
                  </a:lnTo>
                  <a:lnTo>
                    <a:pt x="148107" y="1056436"/>
                  </a:lnTo>
                  <a:lnTo>
                    <a:pt x="98717" y="1046607"/>
                  </a:lnTo>
                  <a:lnTo>
                    <a:pt x="57340" y="1019098"/>
                  </a:lnTo>
                  <a:lnTo>
                    <a:pt x="56845" y="1018641"/>
                  </a:lnTo>
                  <a:lnTo>
                    <a:pt x="28867" y="976769"/>
                  </a:lnTo>
                  <a:lnTo>
                    <a:pt x="19050" y="927379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927379"/>
                  </a:lnTo>
                  <a:lnTo>
                    <a:pt x="6350" y="970305"/>
                  </a:lnTo>
                  <a:lnTo>
                    <a:pt x="24942" y="1009675"/>
                  </a:lnTo>
                  <a:lnTo>
                    <a:pt x="54203" y="1041920"/>
                  </a:lnTo>
                  <a:lnTo>
                    <a:pt x="91427" y="1064209"/>
                  </a:lnTo>
                  <a:lnTo>
                    <a:pt x="133527" y="1074775"/>
                  </a:lnTo>
                  <a:lnTo>
                    <a:pt x="148107" y="1075486"/>
                  </a:lnTo>
                  <a:lnTo>
                    <a:pt x="4919192" y="1075486"/>
                  </a:lnTo>
                  <a:lnTo>
                    <a:pt x="4962131" y="1069136"/>
                  </a:lnTo>
                  <a:lnTo>
                    <a:pt x="5001501" y="1050544"/>
                  </a:lnTo>
                  <a:lnTo>
                    <a:pt x="5023421" y="1032548"/>
                  </a:lnTo>
                  <a:lnTo>
                    <a:pt x="5023917" y="1032103"/>
                  </a:lnTo>
                  <a:lnTo>
                    <a:pt x="5049799" y="997254"/>
                  </a:lnTo>
                  <a:lnTo>
                    <a:pt x="5064480" y="956271"/>
                  </a:lnTo>
                  <a:lnTo>
                    <a:pt x="5067300" y="927379"/>
                  </a:lnTo>
                  <a:lnTo>
                    <a:pt x="506730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2149" y="3181350"/>
              <a:ext cx="5067299" cy="3619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79635" y="2639879"/>
            <a:ext cx="10060940" cy="811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1900"/>
              </a:lnSpc>
              <a:spcBef>
                <a:spcPts val="95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Overview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page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provides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essential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high-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level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that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offer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immediate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insight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dataset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behavior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quality.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These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summary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statistics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serve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as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entry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point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deeper</a:t>
            </a:r>
            <a:r>
              <a:rPr sz="9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analytical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exploration.</a:t>
            </a:r>
            <a:endParaRPr sz="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900">
              <a:latin typeface="Verdana"/>
              <a:cs typeface="Verdana"/>
            </a:endParaRPr>
          </a:p>
          <a:p>
            <a:pPr marL="2519045">
              <a:lnSpc>
                <a:spcPct val="100000"/>
              </a:lnSpc>
              <a:tabLst>
                <a:tab pos="7686040" algn="l"/>
              </a:tabLst>
            </a:pPr>
            <a:r>
              <a:rPr sz="1100" b="1" spc="-360" dirty="0">
                <a:latin typeface="Tahoma"/>
                <a:cs typeface="Tahoma"/>
              </a:rPr>
              <a:t>1</a:t>
            </a:r>
            <a:r>
              <a:rPr sz="1100" b="1" dirty="0">
                <a:latin typeface="Tahoma"/>
                <a:cs typeface="Tahoma"/>
              </a:rPr>
              <a:t>	</a:t>
            </a:r>
            <a:r>
              <a:rPr sz="1100" b="1" spc="-50" dirty="0"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9048" y="3641471"/>
            <a:ext cx="4427220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Distribution</a:t>
            </a:r>
            <a:r>
              <a:rPr sz="1200" b="1" spc="-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Interactive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pie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charts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display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occupied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20" dirty="0">
                <a:solidFill>
                  <a:srgbClr val="374552"/>
                </a:solidFill>
                <a:latin typeface="Verdana"/>
                <a:cs typeface="Verdana"/>
              </a:rPr>
              <a:t>versus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available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space</a:t>
            </a:r>
            <a:r>
              <a:rPr sz="9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distributions,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helping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users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quickly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evaluate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dataset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balance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usage</a:t>
            </a:r>
            <a:r>
              <a:rPr sz="9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patterns.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0549" y="4562475"/>
            <a:ext cx="5067300" cy="1257300"/>
            <a:chOff x="590549" y="4562475"/>
            <a:chExt cx="5067300" cy="1257300"/>
          </a:xfrm>
        </p:grpSpPr>
        <p:sp>
          <p:nvSpPr>
            <p:cNvPr id="14" name="object 14"/>
            <p:cNvSpPr/>
            <p:nvPr/>
          </p:nvSpPr>
          <p:spPr>
            <a:xfrm>
              <a:off x="590537" y="4734775"/>
              <a:ext cx="5067300" cy="1085215"/>
            </a:xfrm>
            <a:custGeom>
              <a:avLst/>
              <a:gdLst/>
              <a:ahLst/>
              <a:cxnLst/>
              <a:rect l="l" t="t" r="r" b="b"/>
              <a:pathLst>
                <a:path w="5067300" h="1085214">
                  <a:moveTo>
                    <a:pt x="5067300" y="75361"/>
                  </a:moveTo>
                  <a:lnTo>
                    <a:pt x="5054473" y="33020"/>
                  </a:lnTo>
                  <a:lnTo>
                    <a:pt x="5020259" y="4965"/>
                  </a:lnTo>
                  <a:lnTo>
                    <a:pt x="5001869" y="0"/>
                  </a:lnTo>
                  <a:lnTo>
                    <a:pt x="5005971" y="1092"/>
                  </a:lnTo>
                  <a:lnTo>
                    <a:pt x="5019967" y="8826"/>
                  </a:lnTo>
                  <a:lnTo>
                    <a:pt x="5043894" y="46202"/>
                  </a:lnTo>
                  <a:lnTo>
                    <a:pt x="5048250" y="75361"/>
                  </a:lnTo>
                  <a:lnTo>
                    <a:pt x="5048250" y="936904"/>
                  </a:lnTo>
                  <a:lnTo>
                    <a:pt x="5038433" y="986282"/>
                  </a:lnTo>
                  <a:lnTo>
                    <a:pt x="5010442" y="1028153"/>
                  </a:lnTo>
                  <a:lnTo>
                    <a:pt x="5009947" y="1028598"/>
                  </a:lnTo>
                  <a:lnTo>
                    <a:pt x="4968583" y="1056132"/>
                  </a:lnTo>
                  <a:lnTo>
                    <a:pt x="4919192" y="1065961"/>
                  </a:lnTo>
                  <a:lnTo>
                    <a:pt x="148120" y="1065961"/>
                  </a:lnTo>
                  <a:lnTo>
                    <a:pt x="98717" y="1056132"/>
                  </a:lnTo>
                  <a:lnTo>
                    <a:pt x="57353" y="1028611"/>
                  </a:lnTo>
                  <a:lnTo>
                    <a:pt x="34315" y="997788"/>
                  </a:lnTo>
                  <a:lnTo>
                    <a:pt x="19672" y="949604"/>
                  </a:lnTo>
                  <a:lnTo>
                    <a:pt x="19050" y="93690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41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26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936904"/>
                  </a:lnTo>
                  <a:lnTo>
                    <a:pt x="6350" y="979830"/>
                  </a:lnTo>
                  <a:lnTo>
                    <a:pt x="24942" y="1019200"/>
                  </a:lnTo>
                  <a:lnTo>
                    <a:pt x="54203" y="1051445"/>
                  </a:lnTo>
                  <a:lnTo>
                    <a:pt x="91440" y="1073734"/>
                  </a:lnTo>
                  <a:lnTo>
                    <a:pt x="133527" y="1084300"/>
                  </a:lnTo>
                  <a:lnTo>
                    <a:pt x="148120" y="1085011"/>
                  </a:lnTo>
                  <a:lnTo>
                    <a:pt x="4919192" y="1085011"/>
                  </a:lnTo>
                  <a:lnTo>
                    <a:pt x="4962131" y="1078661"/>
                  </a:lnTo>
                  <a:lnTo>
                    <a:pt x="5001501" y="1060069"/>
                  </a:lnTo>
                  <a:lnTo>
                    <a:pt x="5023421" y="1042073"/>
                  </a:lnTo>
                  <a:lnTo>
                    <a:pt x="5023917" y="1041628"/>
                  </a:lnTo>
                  <a:lnTo>
                    <a:pt x="5049799" y="1006779"/>
                  </a:lnTo>
                  <a:lnTo>
                    <a:pt x="5064480" y="965796"/>
                  </a:lnTo>
                  <a:lnTo>
                    <a:pt x="5067300" y="936904"/>
                  </a:lnTo>
                  <a:lnTo>
                    <a:pt x="506730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49" y="4562475"/>
              <a:ext cx="5067299" cy="3524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72803" y="4626736"/>
            <a:ext cx="102235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50" dirty="0">
                <a:latin typeface="Tahoma"/>
                <a:cs typeface="Tahoma"/>
              </a:rPr>
              <a:t>3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7153" y="5013072"/>
            <a:ext cx="4517390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95" dirty="0">
                <a:solidFill>
                  <a:srgbClr val="374552"/>
                </a:solidFill>
                <a:latin typeface="Tahoma"/>
                <a:cs typeface="Tahoma"/>
              </a:rPr>
              <a:t>Model</a:t>
            </a:r>
            <a:r>
              <a:rPr sz="120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Quality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Performance</a:t>
            </a:r>
            <a:r>
              <a:rPr sz="9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including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accuracy,</a:t>
            </a:r>
            <a:r>
              <a:rPr sz="9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80" dirty="0">
                <a:solidFill>
                  <a:srgbClr val="374552"/>
                </a:solidFill>
                <a:latin typeface="Verdana"/>
                <a:cs typeface="Verdana"/>
              </a:rPr>
              <a:t>F1-</a:t>
            </a:r>
            <a:r>
              <a:rPr sz="900" spc="-25" dirty="0">
                <a:solidFill>
                  <a:srgbClr val="374552"/>
                </a:solidFill>
                <a:latin typeface="Verdana"/>
                <a:cs typeface="Verdana"/>
              </a:rPr>
              <a:t>score,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AUC</a:t>
            </a:r>
            <a:r>
              <a:rPr sz="90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are</a:t>
            </a:r>
            <a:r>
              <a:rPr sz="90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prominently displayed,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ensuring</a:t>
            </a:r>
            <a:r>
              <a:rPr sz="900" spc="1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complete</a:t>
            </a:r>
            <a:r>
              <a:rPr sz="900" spc="1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transparency</a:t>
            </a:r>
            <a:r>
              <a:rPr sz="900" spc="9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about</a:t>
            </a:r>
            <a:r>
              <a:rPr sz="900" spc="1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prediction</a:t>
            </a:r>
            <a:r>
              <a:rPr sz="900" spc="1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reliability.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72149" y="4562475"/>
            <a:ext cx="5067300" cy="1257300"/>
            <a:chOff x="5772149" y="4562475"/>
            <a:chExt cx="5067300" cy="1257300"/>
          </a:xfrm>
        </p:grpSpPr>
        <p:sp>
          <p:nvSpPr>
            <p:cNvPr id="19" name="object 19"/>
            <p:cNvSpPr/>
            <p:nvPr/>
          </p:nvSpPr>
          <p:spPr>
            <a:xfrm>
              <a:off x="5772137" y="4734775"/>
              <a:ext cx="5067300" cy="1085215"/>
            </a:xfrm>
            <a:custGeom>
              <a:avLst/>
              <a:gdLst/>
              <a:ahLst/>
              <a:cxnLst/>
              <a:rect l="l" t="t" r="r" b="b"/>
              <a:pathLst>
                <a:path w="5067300" h="1085214">
                  <a:moveTo>
                    <a:pt x="5067300" y="75361"/>
                  </a:moveTo>
                  <a:lnTo>
                    <a:pt x="5054473" y="33020"/>
                  </a:lnTo>
                  <a:lnTo>
                    <a:pt x="5020259" y="4965"/>
                  </a:lnTo>
                  <a:lnTo>
                    <a:pt x="5001857" y="0"/>
                  </a:lnTo>
                  <a:lnTo>
                    <a:pt x="5005971" y="1092"/>
                  </a:lnTo>
                  <a:lnTo>
                    <a:pt x="5019967" y="8826"/>
                  </a:lnTo>
                  <a:lnTo>
                    <a:pt x="5043894" y="46202"/>
                  </a:lnTo>
                  <a:lnTo>
                    <a:pt x="5048250" y="75361"/>
                  </a:lnTo>
                  <a:lnTo>
                    <a:pt x="5048250" y="936904"/>
                  </a:lnTo>
                  <a:lnTo>
                    <a:pt x="5038433" y="986282"/>
                  </a:lnTo>
                  <a:lnTo>
                    <a:pt x="5010442" y="1028153"/>
                  </a:lnTo>
                  <a:lnTo>
                    <a:pt x="5009947" y="1028598"/>
                  </a:lnTo>
                  <a:lnTo>
                    <a:pt x="4968583" y="1056132"/>
                  </a:lnTo>
                  <a:lnTo>
                    <a:pt x="4919192" y="1065961"/>
                  </a:lnTo>
                  <a:lnTo>
                    <a:pt x="148107" y="1065961"/>
                  </a:lnTo>
                  <a:lnTo>
                    <a:pt x="98717" y="1056132"/>
                  </a:lnTo>
                  <a:lnTo>
                    <a:pt x="57353" y="1028611"/>
                  </a:lnTo>
                  <a:lnTo>
                    <a:pt x="56857" y="1028153"/>
                  </a:lnTo>
                  <a:lnTo>
                    <a:pt x="48298" y="1018730"/>
                  </a:lnTo>
                  <a:lnTo>
                    <a:pt x="40779" y="1008608"/>
                  </a:lnTo>
                  <a:lnTo>
                    <a:pt x="21513" y="962075"/>
                  </a:lnTo>
                  <a:lnTo>
                    <a:pt x="19050" y="936904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936904"/>
                  </a:lnTo>
                  <a:lnTo>
                    <a:pt x="6350" y="979830"/>
                  </a:lnTo>
                  <a:lnTo>
                    <a:pt x="24942" y="1019200"/>
                  </a:lnTo>
                  <a:lnTo>
                    <a:pt x="54203" y="1051445"/>
                  </a:lnTo>
                  <a:lnTo>
                    <a:pt x="91427" y="1073734"/>
                  </a:lnTo>
                  <a:lnTo>
                    <a:pt x="133527" y="1084300"/>
                  </a:lnTo>
                  <a:lnTo>
                    <a:pt x="148107" y="1085011"/>
                  </a:lnTo>
                  <a:lnTo>
                    <a:pt x="4919192" y="1085011"/>
                  </a:lnTo>
                  <a:lnTo>
                    <a:pt x="4962131" y="1078661"/>
                  </a:lnTo>
                  <a:lnTo>
                    <a:pt x="5001501" y="1060069"/>
                  </a:lnTo>
                  <a:lnTo>
                    <a:pt x="5023929" y="1041628"/>
                  </a:lnTo>
                  <a:lnTo>
                    <a:pt x="5033746" y="1030808"/>
                  </a:lnTo>
                  <a:lnTo>
                    <a:pt x="5056022" y="993571"/>
                  </a:lnTo>
                  <a:lnTo>
                    <a:pt x="5066601" y="951484"/>
                  </a:lnTo>
                  <a:lnTo>
                    <a:pt x="5067300" y="936904"/>
                  </a:lnTo>
                  <a:lnTo>
                    <a:pt x="506730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2149" y="4562475"/>
              <a:ext cx="5067299" cy="3524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50084" y="4626736"/>
            <a:ext cx="111760" cy="196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b="1" spc="-50" dirty="0">
                <a:latin typeface="Tahoma"/>
                <a:cs typeface="Tahoma"/>
              </a:rPr>
              <a:t>4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99048" y="5013072"/>
            <a:ext cx="4399915" cy="643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b="1" spc="-80" dirty="0">
                <a:solidFill>
                  <a:srgbClr val="374552"/>
                </a:solidFill>
                <a:latin typeface="Tahoma"/>
                <a:cs typeface="Tahoma"/>
              </a:rPr>
              <a:t>Navigation</a:t>
            </a:r>
            <a:r>
              <a:rPr sz="1200" b="1" spc="-1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374552"/>
                </a:solidFill>
                <a:latin typeface="Tahoma"/>
                <a:cs typeface="Tahoma"/>
              </a:rPr>
              <a:t>Gateway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38900"/>
              </a:lnSpc>
              <a:spcBef>
                <a:spcPts val="390"/>
              </a:spcBef>
            </a:pP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Summary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metrics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orient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users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guide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50" dirty="0">
                <a:solidFill>
                  <a:srgbClr val="374552"/>
                </a:solidFill>
                <a:latin typeface="Verdana"/>
                <a:cs typeface="Verdana"/>
              </a:rPr>
              <a:t>them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toward</a:t>
            </a:r>
            <a:r>
              <a:rPr sz="9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specific</a:t>
            </a:r>
            <a:r>
              <a:rPr sz="9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dashboard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sections</a:t>
            </a:r>
            <a:r>
              <a:rPr sz="9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for detailed, focused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analysis</a:t>
            </a:r>
            <a:r>
              <a:rPr sz="900" dirty="0">
                <a:solidFill>
                  <a:srgbClr val="374552"/>
                </a:solidFill>
                <a:latin typeface="Verdana"/>
                <a:cs typeface="Verdana"/>
              </a:rPr>
              <a:t> of particular </a:t>
            </a:r>
            <a:r>
              <a:rPr sz="900" spc="-10" dirty="0">
                <a:solidFill>
                  <a:srgbClr val="374552"/>
                </a:solidFill>
                <a:latin typeface="Verdana"/>
                <a:cs typeface="Verdana"/>
              </a:rPr>
              <a:t>aspects.</a:t>
            </a:r>
            <a:endParaRPr sz="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635" y="831310"/>
            <a:ext cx="224663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200" dirty="0"/>
              <a:t>Demand</a:t>
            </a:r>
            <a:r>
              <a:rPr sz="2250" spc="-170" dirty="0"/>
              <a:t> </a:t>
            </a:r>
            <a:r>
              <a:rPr sz="2250" spc="-100" dirty="0"/>
              <a:t>Patterns</a:t>
            </a:r>
            <a:endParaRPr sz="2250"/>
          </a:p>
        </p:txBody>
      </p:sp>
      <p:sp>
        <p:nvSpPr>
          <p:cNvPr id="3" name="object 3"/>
          <p:cNvSpPr txBox="1"/>
          <p:nvPr/>
        </p:nvSpPr>
        <p:spPr>
          <a:xfrm>
            <a:off x="579635" y="1419002"/>
            <a:ext cx="4996815" cy="558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6000"/>
              </a:lnSpc>
              <a:spcBef>
                <a:spcPts val="135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Understanding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patterns</a:t>
            </a:r>
            <a:r>
              <a:rPr sz="8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is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critical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planning</a:t>
            </a:r>
            <a:r>
              <a:rPr sz="8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8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resource allocation.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These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visualizations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reveal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rhythms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of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behavior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8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and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location.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38348" y="2124074"/>
            <a:ext cx="571500" cy="3343275"/>
            <a:chOff x="2638348" y="2124074"/>
            <a:chExt cx="571500" cy="3343275"/>
          </a:xfrm>
        </p:grpSpPr>
        <p:sp>
          <p:nvSpPr>
            <p:cNvPr id="5" name="object 5"/>
            <p:cNvSpPr/>
            <p:nvPr/>
          </p:nvSpPr>
          <p:spPr>
            <a:xfrm>
              <a:off x="2638348" y="2124074"/>
              <a:ext cx="457834" cy="3343910"/>
            </a:xfrm>
            <a:custGeom>
              <a:avLst/>
              <a:gdLst/>
              <a:ahLst/>
              <a:cxnLst/>
              <a:rect l="l" t="t" r="r" b="b"/>
              <a:pathLst>
                <a:path w="457835" h="3343910">
                  <a:moveTo>
                    <a:pt x="333375" y="122516"/>
                  </a:moveTo>
                  <a:lnTo>
                    <a:pt x="332905" y="121386"/>
                  </a:lnTo>
                  <a:lnTo>
                    <a:pt x="331050" y="119519"/>
                  </a:lnTo>
                  <a:lnTo>
                    <a:pt x="329933" y="119062"/>
                  </a:lnTo>
                  <a:lnTo>
                    <a:pt x="3454" y="119062"/>
                  </a:lnTo>
                  <a:lnTo>
                    <a:pt x="2324" y="119519"/>
                  </a:lnTo>
                  <a:lnTo>
                    <a:pt x="469" y="121386"/>
                  </a:lnTo>
                  <a:lnTo>
                    <a:pt x="0" y="122516"/>
                  </a:lnTo>
                  <a:lnTo>
                    <a:pt x="0" y="123825"/>
                  </a:lnTo>
                  <a:lnTo>
                    <a:pt x="0" y="125145"/>
                  </a:lnTo>
                  <a:lnTo>
                    <a:pt x="469" y="126263"/>
                  </a:lnTo>
                  <a:lnTo>
                    <a:pt x="2324" y="128117"/>
                  </a:lnTo>
                  <a:lnTo>
                    <a:pt x="3454" y="128587"/>
                  </a:lnTo>
                  <a:lnTo>
                    <a:pt x="329933" y="128587"/>
                  </a:lnTo>
                  <a:lnTo>
                    <a:pt x="331050" y="128117"/>
                  </a:lnTo>
                  <a:lnTo>
                    <a:pt x="332905" y="126263"/>
                  </a:lnTo>
                  <a:lnTo>
                    <a:pt x="333375" y="125145"/>
                  </a:lnTo>
                  <a:lnTo>
                    <a:pt x="333375" y="122516"/>
                  </a:lnTo>
                  <a:close/>
                </a:path>
                <a:path w="457835" h="3343910">
                  <a:moveTo>
                    <a:pt x="457276" y="3454"/>
                  </a:moveTo>
                  <a:lnTo>
                    <a:pt x="456806" y="2324"/>
                  </a:lnTo>
                  <a:lnTo>
                    <a:pt x="454952" y="457"/>
                  </a:lnTo>
                  <a:lnTo>
                    <a:pt x="453834" y="0"/>
                  </a:lnTo>
                  <a:lnTo>
                    <a:pt x="451192" y="0"/>
                  </a:lnTo>
                  <a:lnTo>
                    <a:pt x="450075" y="457"/>
                  </a:lnTo>
                  <a:lnTo>
                    <a:pt x="448221" y="2324"/>
                  </a:lnTo>
                  <a:lnTo>
                    <a:pt x="447751" y="3454"/>
                  </a:lnTo>
                  <a:lnTo>
                    <a:pt x="447751" y="3338525"/>
                  </a:lnTo>
                  <a:lnTo>
                    <a:pt x="447751" y="3339833"/>
                  </a:lnTo>
                  <a:lnTo>
                    <a:pt x="448221" y="3340951"/>
                  </a:lnTo>
                  <a:lnTo>
                    <a:pt x="450075" y="3342817"/>
                  </a:lnTo>
                  <a:lnTo>
                    <a:pt x="451192" y="3343287"/>
                  </a:lnTo>
                  <a:lnTo>
                    <a:pt x="453834" y="3343287"/>
                  </a:lnTo>
                  <a:lnTo>
                    <a:pt x="454952" y="3342817"/>
                  </a:lnTo>
                  <a:lnTo>
                    <a:pt x="456806" y="3340951"/>
                  </a:lnTo>
                  <a:lnTo>
                    <a:pt x="457276" y="3339833"/>
                  </a:lnTo>
                  <a:lnTo>
                    <a:pt x="457276" y="3454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66961" y="2128837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9062" y="0"/>
                  </a:moveTo>
                  <a:lnTo>
                    <a:pt x="73494" y="9067"/>
                  </a:lnTo>
                  <a:lnTo>
                    <a:pt x="34874" y="34874"/>
                  </a:lnTo>
                  <a:lnTo>
                    <a:pt x="9067" y="73494"/>
                  </a:lnTo>
                  <a:lnTo>
                    <a:pt x="0" y="119062"/>
                  </a:lnTo>
                  <a:lnTo>
                    <a:pt x="566" y="130790"/>
                  </a:lnTo>
                  <a:lnTo>
                    <a:pt x="14080" y="175245"/>
                  </a:lnTo>
                  <a:lnTo>
                    <a:pt x="43567" y="211144"/>
                  </a:lnTo>
                  <a:lnTo>
                    <a:pt x="84551" y="233024"/>
                  </a:lnTo>
                  <a:lnTo>
                    <a:pt x="119062" y="238124"/>
                  </a:lnTo>
                  <a:lnTo>
                    <a:pt x="130795" y="237558"/>
                  </a:lnTo>
                  <a:lnTo>
                    <a:pt x="175245" y="224049"/>
                  </a:lnTo>
                  <a:lnTo>
                    <a:pt x="211144" y="194557"/>
                  </a:lnTo>
                  <a:lnTo>
                    <a:pt x="233024" y="153573"/>
                  </a:lnTo>
                  <a:lnTo>
                    <a:pt x="238124" y="119062"/>
                  </a:lnTo>
                  <a:lnTo>
                    <a:pt x="237558" y="107334"/>
                  </a:lnTo>
                  <a:lnTo>
                    <a:pt x="224049" y="62879"/>
                  </a:lnTo>
                  <a:lnTo>
                    <a:pt x="194557" y="26980"/>
                  </a:lnTo>
                  <a:lnTo>
                    <a:pt x="153575" y="5100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23" y="2133600"/>
              <a:ext cx="228599" cy="228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66961" y="2128837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8125" y="119062"/>
                  </a:moveTo>
                  <a:lnTo>
                    <a:pt x="238125" y="126885"/>
                  </a:lnTo>
                  <a:lnTo>
                    <a:pt x="237363" y="134620"/>
                  </a:lnTo>
                  <a:lnTo>
                    <a:pt x="235839" y="142290"/>
                  </a:lnTo>
                  <a:lnTo>
                    <a:pt x="234315" y="149948"/>
                  </a:lnTo>
                  <a:lnTo>
                    <a:pt x="232054" y="157403"/>
                  </a:lnTo>
                  <a:lnTo>
                    <a:pt x="229057" y="164630"/>
                  </a:lnTo>
                  <a:lnTo>
                    <a:pt x="226072" y="171843"/>
                  </a:lnTo>
                  <a:lnTo>
                    <a:pt x="222402" y="178714"/>
                  </a:lnTo>
                  <a:lnTo>
                    <a:pt x="218059" y="185204"/>
                  </a:lnTo>
                  <a:lnTo>
                    <a:pt x="213715" y="191706"/>
                  </a:lnTo>
                  <a:lnTo>
                    <a:pt x="208788" y="197726"/>
                  </a:lnTo>
                  <a:lnTo>
                    <a:pt x="203250" y="203250"/>
                  </a:lnTo>
                  <a:lnTo>
                    <a:pt x="197726" y="208788"/>
                  </a:lnTo>
                  <a:lnTo>
                    <a:pt x="164630" y="229057"/>
                  </a:lnTo>
                  <a:lnTo>
                    <a:pt x="157403" y="232054"/>
                  </a:lnTo>
                  <a:lnTo>
                    <a:pt x="149961" y="234315"/>
                  </a:lnTo>
                  <a:lnTo>
                    <a:pt x="142290" y="235839"/>
                  </a:lnTo>
                  <a:lnTo>
                    <a:pt x="134632" y="237363"/>
                  </a:lnTo>
                  <a:lnTo>
                    <a:pt x="126885" y="238125"/>
                  </a:lnTo>
                  <a:lnTo>
                    <a:pt x="119062" y="238125"/>
                  </a:lnTo>
                  <a:lnTo>
                    <a:pt x="111252" y="238125"/>
                  </a:lnTo>
                  <a:lnTo>
                    <a:pt x="103505" y="237363"/>
                  </a:lnTo>
                  <a:lnTo>
                    <a:pt x="95834" y="235839"/>
                  </a:lnTo>
                  <a:lnTo>
                    <a:pt x="88163" y="234315"/>
                  </a:lnTo>
                  <a:lnTo>
                    <a:pt x="80721" y="232054"/>
                  </a:lnTo>
                  <a:lnTo>
                    <a:pt x="73507" y="229057"/>
                  </a:lnTo>
                  <a:lnTo>
                    <a:pt x="66281" y="226072"/>
                  </a:lnTo>
                  <a:lnTo>
                    <a:pt x="59423" y="222402"/>
                  </a:lnTo>
                  <a:lnTo>
                    <a:pt x="52920" y="218059"/>
                  </a:lnTo>
                  <a:lnTo>
                    <a:pt x="46418" y="213715"/>
                  </a:lnTo>
                  <a:lnTo>
                    <a:pt x="40398" y="208788"/>
                  </a:lnTo>
                  <a:lnTo>
                    <a:pt x="34874" y="203250"/>
                  </a:lnTo>
                  <a:lnTo>
                    <a:pt x="29349" y="197726"/>
                  </a:lnTo>
                  <a:lnTo>
                    <a:pt x="24409" y="191706"/>
                  </a:lnTo>
                  <a:lnTo>
                    <a:pt x="20066" y="185204"/>
                  </a:lnTo>
                  <a:lnTo>
                    <a:pt x="15722" y="178714"/>
                  </a:lnTo>
                  <a:lnTo>
                    <a:pt x="12052" y="171843"/>
                  </a:lnTo>
                  <a:lnTo>
                    <a:pt x="9067" y="164630"/>
                  </a:lnTo>
                  <a:lnTo>
                    <a:pt x="6070" y="157403"/>
                  </a:lnTo>
                  <a:lnTo>
                    <a:pt x="3822" y="149948"/>
                  </a:lnTo>
                  <a:lnTo>
                    <a:pt x="2286" y="142290"/>
                  </a:lnTo>
                  <a:lnTo>
                    <a:pt x="762" y="134620"/>
                  </a:lnTo>
                  <a:lnTo>
                    <a:pt x="0" y="126885"/>
                  </a:lnTo>
                  <a:lnTo>
                    <a:pt x="0" y="119062"/>
                  </a:lnTo>
                  <a:lnTo>
                    <a:pt x="0" y="111239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73507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505" y="762"/>
                  </a:lnTo>
                  <a:lnTo>
                    <a:pt x="111252" y="0"/>
                  </a:lnTo>
                  <a:lnTo>
                    <a:pt x="119062" y="0"/>
                  </a:lnTo>
                  <a:lnTo>
                    <a:pt x="126885" y="0"/>
                  </a:lnTo>
                  <a:lnTo>
                    <a:pt x="134632" y="762"/>
                  </a:lnTo>
                  <a:lnTo>
                    <a:pt x="142290" y="2286"/>
                  </a:lnTo>
                  <a:lnTo>
                    <a:pt x="149961" y="3810"/>
                  </a:lnTo>
                  <a:lnTo>
                    <a:pt x="157403" y="6070"/>
                  </a:lnTo>
                  <a:lnTo>
                    <a:pt x="164630" y="9067"/>
                  </a:lnTo>
                  <a:lnTo>
                    <a:pt x="171843" y="12052"/>
                  </a:lnTo>
                  <a:lnTo>
                    <a:pt x="203250" y="34874"/>
                  </a:lnTo>
                  <a:lnTo>
                    <a:pt x="208788" y="40398"/>
                  </a:lnTo>
                  <a:lnTo>
                    <a:pt x="229057" y="73494"/>
                  </a:lnTo>
                  <a:lnTo>
                    <a:pt x="232054" y="80721"/>
                  </a:lnTo>
                  <a:lnTo>
                    <a:pt x="234315" y="88163"/>
                  </a:lnTo>
                  <a:lnTo>
                    <a:pt x="235839" y="95834"/>
                  </a:lnTo>
                  <a:lnTo>
                    <a:pt x="237363" y="103505"/>
                  </a:lnTo>
                  <a:lnTo>
                    <a:pt x="238125" y="111239"/>
                  </a:lnTo>
                  <a:lnTo>
                    <a:pt x="238125" y="11906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43034" y="2124436"/>
            <a:ext cx="8699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b="1" spc="-430" dirty="0">
                <a:solidFill>
                  <a:srgbClr val="374552"/>
                </a:solidFill>
                <a:latin typeface="Tahoma"/>
                <a:cs typeface="Tahoma"/>
              </a:rPr>
              <a:t>1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6964" y="2147662"/>
            <a:ext cx="1922780" cy="11639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24255">
              <a:lnSpc>
                <a:spcPct val="100000"/>
              </a:lnSpc>
              <a:spcBef>
                <a:spcPts val="140"/>
              </a:spcBef>
            </a:pPr>
            <a:r>
              <a:rPr sz="1100" b="1" spc="-80" dirty="0">
                <a:solidFill>
                  <a:srgbClr val="374552"/>
                </a:solidFill>
                <a:latin typeface="Tahoma"/>
                <a:cs typeface="Tahoma"/>
              </a:rPr>
              <a:t>Hourly</a:t>
            </a:r>
            <a:r>
              <a:rPr sz="110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35" dirty="0">
                <a:solidFill>
                  <a:srgbClr val="374552"/>
                </a:solidFill>
                <a:latin typeface="Tahoma"/>
                <a:cs typeface="Tahoma"/>
              </a:rPr>
              <a:t>Trends</a:t>
            </a:r>
            <a:endParaRPr sz="1100">
              <a:latin typeface="Tahoma"/>
              <a:cs typeface="Tahoma"/>
            </a:endParaRPr>
          </a:p>
          <a:p>
            <a:pPr marL="12700" marR="5080" indent="311785" algn="r">
              <a:lnSpc>
                <a:spcPct val="137300"/>
              </a:lnSpc>
              <a:spcBef>
                <a:spcPts val="645"/>
              </a:spcBef>
            </a:pP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Interactive</a:t>
            </a:r>
            <a:r>
              <a:rPr sz="850" spc="8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850" spc="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charts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identify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peak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periods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and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quiet</a:t>
            </a:r>
            <a:r>
              <a:rPr sz="8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times,</a:t>
            </a:r>
            <a:r>
              <a:rPr sz="8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enabling</a:t>
            </a:r>
            <a:r>
              <a:rPr sz="85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time-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based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8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decision</a:t>
            </a:r>
            <a:r>
              <a:rPr sz="8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making</a:t>
            </a:r>
            <a:r>
              <a:rPr sz="8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endParaRPr sz="85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staffing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optimization.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62351" y="2781299"/>
            <a:ext cx="571500" cy="247650"/>
            <a:chOff x="2962351" y="2781299"/>
            <a:chExt cx="571500" cy="247650"/>
          </a:xfrm>
        </p:grpSpPr>
        <p:sp>
          <p:nvSpPr>
            <p:cNvPr id="12" name="object 12"/>
            <p:cNvSpPr/>
            <p:nvPr/>
          </p:nvSpPr>
          <p:spPr>
            <a:xfrm>
              <a:off x="3200476" y="2900362"/>
              <a:ext cx="333375" cy="9525"/>
            </a:xfrm>
            <a:custGeom>
              <a:avLst/>
              <a:gdLst/>
              <a:ahLst/>
              <a:cxnLst/>
              <a:rect l="l" t="t" r="r" b="b"/>
              <a:pathLst>
                <a:path w="333375" h="9525">
                  <a:moveTo>
                    <a:pt x="329920" y="0"/>
                  </a:moveTo>
                  <a:lnTo>
                    <a:pt x="3441" y="0"/>
                  </a:lnTo>
                  <a:lnTo>
                    <a:pt x="2324" y="457"/>
                  </a:lnTo>
                  <a:lnTo>
                    <a:pt x="469" y="2324"/>
                  </a:lnTo>
                  <a:lnTo>
                    <a:pt x="0" y="3454"/>
                  </a:lnTo>
                  <a:lnTo>
                    <a:pt x="0" y="4762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24" y="9055"/>
                  </a:lnTo>
                  <a:lnTo>
                    <a:pt x="3441" y="9525"/>
                  </a:lnTo>
                  <a:lnTo>
                    <a:pt x="329920" y="9525"/>
                  </a:lnTo>
                  <a:lnTo>
                    <a:pt x="331050" y="9055"/>
                  </a:lnTo>
                  <a:lnTo>
                    <a:pt x="332905" y="7200"/>
                  </a:lnTo>
                  <a:lnTo>
                    <a:pt x="333375" y="6083"/>
                  </a:lnTo>
                  <a:lnTo>
                    <a:pt x="333375" y="3454"/>
                  </a:lnTo>
                  <a:lnTo>
                    <a:pt x="332905" y="2324"/>
                  </a:lnTo>
                  <a:lnTo>
                    <a:pt x="331050" y="457"/>
                  </a:lnTo>
                  <a:lnTo>
                    <a:pt x="329920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67113" y="2786062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9062" y="0"/>
                  </a:moveTo>
                  <a:lnTo>
                    <a:pt x="73494" y="9067"/>
                  </a:lnTo>
                  <a:lnTo>
                    <a:pt x="34874" y="34874"/>
                  </a:lnTo>
                  <a:lnTo>
                    <a:pt x="9067" y="73494"/>
                  </a:lnTo>
                  <a:lnTo>
                    <a:pt x="0" y="119062"/>
                  </a:lnTo>
                  <a:lnTo>
                    <a:pt x="566" y="130790"/>
                  </a:lnTo>
                  <a:lnTo>
                    <a:pt x="14075" y="175245"/>
                  </a:lnTo>
                  <a:lnTo>
                    <a:pt x="43567" y="211144"/>
                  </a:lnTo>
                  <a:lnTo>
                    <a:pt x="84551" y="233024"/>
                  </a:lnTo>
                  <a:lnTo>
                    <a:pt x="119062" y="238124"/>
                  </a:lnTo>
                  <a:lnTo>
                    <a:pt x="130789" y="237558"/>
                  </a:lnTo>
                  <a:lnTo>
                    <a:pt x="175240" y="224049"/>
                  </a:lnTo>
                  <a:lnTo>
                    <a:pt x="211142" y="194557"/>
                  </a:lnTo>
                  <a:lnTo>
                    <a:pt x="233024" y="153573"/>
                  </a:lnTo>
                  <a:lnTo>
                    <a:pt x="238124" y="119062"/>
                  </a:lnTo>
                  <a:lnTo>
                    <a:pt x="237558" y="107334"/>
                  </a:lnTo>
                  <a:lnTo>
                    <a:pt x="224044" y="62879"/>
                  </a:lnTo>
                  <a:lnTo>
                    <a:pt x="194556" y="26980"/>
                  </a:lnTo>
                  <a:lnTo>
                    <a:pt x="153568" y="5100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75" y="2790825"/>
              <a:ext cx="228599" cy="2285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67113" y="2786062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8125" y="119062"/>
                  </a:moveTo>
                  <a:lnTo>
                    <a:pt x="238125" y="126885"/>
                  </a:lnTo>
                  <a:lnTo>
                    <a:pt x="237363" y="134620"/>
                  </a:lnTo>
                  <a:lnTo>
                    <a:pt x="235839" y="142290"/>
                  </a:lnTo>
                  <a:lnTo>
                    <a:pt x="234302" y="149948"/>
                  </a:lnTo>
                  <a:lnTo>
                    <a:pt x="232054" y="157403"/>
                  </a:lnTo>
                  <a:lnTo>
                    <a:pt x="229057" y="164630"/>
                  </a:lnTo>
                  <a:lnTo>
                    <a:pt x="226072" y="171843"/>
                  </a:lnTo>
                  <a:lnTo>
                    <a:pt x="222402" y="178714"/>
                  </a:lnTo>
                  <a:lnTo>
                    <a:pt x="218059" y="185204"/>
                  </a:lnTo>
                  <a:lnTo>
                    <a:pt x="213715" y="191706"/>
                  </a:lnTo>
                  <a:lnTo>
                    <a:pt x="208775" y="197726"/>
                  </a:lnTo>
                  <a:lnTo>
                    <a:pt x="203250" y="203250"/>
                  </a:lnTo>
                  <a:lnTo>
                    <a:pt x="197726" y="208788"/>
                  </a:lnTo>
                  <a:lnTo>
                    <a:pt x="191706" y="213715"/>
                  </a:lnTo>
                  <a:lnTo>
                    <a:pt x="185204" y="218059"/>
                  </a:lnTo>
                  <a:lnTo>
                    <a:pt x="178701" y="222402"/>
                  </a:lnTo>
                  <a:lnTo>
                    <a:pt x="171843" y="226072"/>
                  </a:lnTo>
                  <a:lnTo>
                    <a:pt x="164617" y="229057"/>
                  </a:lnTo>
                  <a:lnTo>
                    <a:pt x="157403" y="232054"/>
                  </a:lnTo>
                  <a:lnTo>
                    <a:pt x="149961" y="234315"/>
                  </a:lnTo>
                  <a:lnTo>
                    <a:pt x="142290" y="235839"/>
                  </a:lnTo>
                  <a:lnTo>
                    <a:pt x="134620" y="237363"/>
                  </a:lnTo>
                  <a:lnTo>
                    <a:pt x="126873" y="238125"/>
                  </a:lnTo>
                  <a:lnTo>
                    <a:pt x="119062" y="238125"/>
                  </a:lnTo>
                  <a:lnTo>
                    <a:pt x="111239" y="238125"/>
                  </a:lnTo>
                  <a:lnTo>
                    <a:pt x="103492" y="237363"/>
                  </a:lnTo>
                  <a:lnTo>
                    <a:pt x="95834" y="235839"/>
                  </a:lnTo>
                  <a:lnTo>
                    <a:pt x="88163" y="234315"/>
                  </a:lnTo>
                  <a:lnTo>
                    <a:pt x="80721" y="232054"/>
                  </a:lnTo>
                  <a:lnTo>
                    <a:pt x="73494" y="229057"/>
                  </a:lnTo>
                  <a:lnTo>
                    <a:pt x="66281" y="226072"/>
                  </a:lnTo>
                  <a:lnTo>
                    <a:pt x="34874" y="203250"/>
                  </a:lnTo>
                  <a:lnTo>
                    <a:pt x="29337" y="197726"/>
                  </a:lnTo>
                  <a:lnTo>
                    <a:pt x="24409" y="191706"/>
                  </a:lnTo>
                  <a:lnTo>
                    <a:pt x="20066" y="185204"/>
                  </a:lnTo>
                  <a:lnTo>
                    <a:pt x="15722" y="178714"/>
                  </a:lnTo>
                  <a:lnTo>
                    <a:pt x="12052" y="171843"/>
                  </a:lnTo>
                  <a:lnTo>
                    <a:pt x="9067" y="164630"/>
                  </a:lnTo>
                  <a:lnTo>
                    <a:pt x="6070" y="157403"/>
                  </a:lnTo>
                  <a:lnTo>
                    <a:pt x="3810" y="149948"/>
                  </a:lnTo>
                  <a:lnTo>
                    <a:pt x="2286" y="142290"/>
                  </a:lnTo>
                  <a:lnTo>
                    <a:pt x="762" y="134620"/>
                  </a:lnTo>
                  <a:lnTo>
                    <a:pt x="0" y="126885"/>
                  </a:lnTo>
                  <a:lnTo>
                    <a:pt x="0" y="119062"/>
                  </a:lnTo>
                  <a:lnTo>
                    <a:pt x="0" y="111239"/>
                  </a:lnTo>
                  <a:lnTo>
                    <a:pt x="762" y="103505"/>
                  </a:lnTo>
                  <a:lnTo>
                    <a:pt x="2286" y="95834"/>
                  </a:lnTo>
                  <a:lnTo>
                    <a:pt x="3810" y="88163"/>
                  </a:lnTo>
                  <a:lnTo>
                    <a:pt x="6070" y="80721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73494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492" y="762"/>
                  </a:lnTo>
                  <a:lnTo>
                    <a:pt x="111239" y="0"/>
                  </a:lnTo>
                  <a:lnTo>
                    <a:pt x="119062" y="0"/>
                  </a:lnTo>
                  <a:lnTo>
                    <a:pt x="126873" y="0"/>
                  </a:lnTo>
                  <a:lnTo>
                    <a:pt x="164617" y="9067"/>
                  </a:lnTo>
                  <a:lnTo>
                    <a:pt x="171843" y="12052"/>
                  </a:lnTo>
                  <a:lnTo>
                    <a:pt x="203250" y="34874"/>
                  </a:lnTo>
                  <a:lnTo>
                    <a:pt x="208775" y="40398"/>
                  </a:lnTo>
                  <a:lnTo>
                    <a:pt x="229057" y="73494"/>
                  </a:lnTo>
                  <a:lnTo>
                    <a:pt x="232054" y="80721"/>
                  </a:lnTo>
                  <a:lnTo>
                    <a:pt x="234302" y="88163"/>
                  </a:lnTo>
                  <a:lnTo>
                    <a:pt x="235839" y="95834"/>
                  </a:lnTo>
                  <a:lnTo>
                    <a:pt x="237363" y="103505"/>
                  </a:lnTo>
                  <a:lnTo>
                    <a:pt x="238125" y="111239"/>
                  </a:lnTo>
                  <a:lnTo>
                    <a:pt x="238125" y="11906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25178" y="2781661"/>
            <a:ext cx="123189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b="1" spc="-50" dirty="0">
                <a:solidFill>
                  <a:srgbClr val="374552"/>
                </a:solidFill>
                <a:latin typeface="Tahoma"/>
                <a:cs typeface="Tahoma"/>
              </a:rPr>
              <a:t>2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23913" y="2804887"/>
            <a:ext cx="1937385" cy="11639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85" dirty="0">
                <a:solidFill>
                  <a:srgbClr val="374552"/>
                </a:solidFill>
                <a:latin typeface="Tahoma"/>
                <a:cs typeface="Tahoma"/>
              </a:rPr>
              <a:t>Weekly</a:t>
            </a:r>
            <a:r>
              <a:rPr sz="1100" b="1" spc="-6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Heatmaps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36000"/>
              </a:lnSpc>
              <a:spcBef>
                <a:spcPts val="660"/>
              </a:spcBef>
            </a:pP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Weekday-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hour</a:t>
            </a:r>
            <a:r>
              <a:rPr sz="850" spc="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heatmaps</a:t>
            </a:r>
            <a:r>
              <a:rPr sz="850" spc="7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expose behavioral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shifts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 week,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clearly</a:t>
            </a:r>
            <a:r>
              <a:rPr sz="850" spc="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distinguishing</a:t>
            </a:r>
            <a:r>
              <a:rPr sz="850" spc="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weekday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commuter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 patterns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weekend leisure</a:t>
            </a:r>
            <a:r>
              <a:rPr sz="8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activity.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38348" y="3552825"/>
            <a:ext cx="571500" cy="247650"/>
            <a:chOff x="2638348" y="3552825"/>
            <a:chExt cx="571500" cy="247650"/>
          </a:xfrm>
        </p:grpSpPr>
        <p:sp>
          <p:nvSpPr>
            <p:cNvPr id="19" name="object 19"/>
            <p:cNvSpPr/>
            <p:nvPr/>
          </p:nvSpPr>
          <p:spPr>
            <a:xfrm>
              <a:off x="2638348" y="3671887"/>
              <a:ext cx="333375" cy="9525"/>
            </a:xfrm>
            <a:custGeom>
              <a:avLst/>
              <a:gdLst/>
              <a:ahLst/>
              <a:cxnLst/>
              <a:rect l="l" t="t" r="r" b="b"/>
              <a:pathLst>
                <a:path w="333375" h="9525">
                  <a:moveTo>
                    <a:pt x="329933" y="0"/>
                  </a:moveTo>
                  <a:lnTo>
                    <a:pt x="3454" y="0"/>
                  </a:lnTo>
                  <a:lnTo>
                    <a:pt x="2324" y="457"/>
                  </a:lnTo>
                  <a:lnTo>
                    <a:pt x="469" y="2324"/>
                  </a:lnTo>
                  <a:lnTo>
                    <a:pt x="0" y="3454"/>
                  </a:lnTo>
                  <a:lnTo>
                    <a:pt x="0" y="4762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24" y="9055"/>
                  </a:lnTo>
                  <a:lnTo>
                    <a:pt x="3454" y="9525"/>
                  </a:lnTo>
                  <a:lnTo>
                    <a:pt x="329933" y="9525"/>
                  </a:lnTo>
                  <a:lnTo>
                    <a:pt x="331050" y="9055"/>
                  </a:lnTo>
                  <a:lnTo>
                    <a:pt x="332905" y="7200"/>
                  </a:lnTo>
                  <a:lnTo>
                    <a:pt x="333375" y="6083"/>
                  </a:lnTo>
                  <a:lnTo>
                    <a:pt x="333375" y="3454"/>
                  </a:lnTo>
                  <a:lnTo>
                    <a:pt x="332905" y="2324"/>
                  </a:lnTo>
                  <a:lnTo>
                    <a:pt x="331050" y="457"/>
                  </a:lnTo>
                  <a:lnTo>
                    <a:pt x="329933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66961" y="3557587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9062" y="0"/>
                  </a:moveTo>
                  <a:lnTo>
                    <a:pt x="73494" y="9067"/>
                  </a:lnTo>
                  <a:lnTo>
                    <a:pt x="34874" y="34874"/>
                  </a:lnTo>
                  <a:lnTo>
                    <a:pt x="9067" y="73494"/>
                  </a:lnTo>
                  <a:lnTo>
                    <a:pt x="0" y="119062"/>
                  </a:lnTo>
                  <a:lnTo>
                    <a:pt x="566" y="130790"/>
                  </a:lnTo>
                  <a:lnTo>
                    <a:pt x="14080" y="175245"/>
                  </a:lnTo>
                  <a:lnTo>
                    <a:pt x="43567" y="211144"/>
                  </a:lnTo>
                  <a:lnTo>
                    <a:pt x="84551" y="233024"/>
                  </a:lnTo>
                  <a:lnTo>
                    <a:pt x="119062" y="238124"/>
                  </a:lnTo>
                  <a:lnTo>
                    <a:pt x="130795" y="237558"/>
                  </a:lnTo>
                  <a:lnTo>
                    <a:pt x="175245" y="224049"/>
                  </a:lnTo>
                  <a:lnTo>
                    <a:pt x="211144" y="194557"/>
                  </a:lnTo>
                  <a:lnTo>
                    <a:pt x="233024" y="153573"/>
                  </a:lnTo>
                  <a:lnTo>
                    <a:pt x="238124" y="119062"/>
                  </a:lnTo>
                  <a:lnTo>
                    <a:pt x="237558" y="107334"/>
                  </a:lnTo>
                  <a:lnTo>
                    <a:pt x="224049" y="62879"/>
                  </a:lnTo>
                  <a:lnTo>
                    <a:pt x="194557" y="26980"/>
                  </a:lnTo>
                  <a:lnTo>
                    <a:pt x="153575" y="5100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723" y="3562350"/>
              <a:ext cx="228599" cy="2285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66961" y="3557587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8125" y="119062"/>
                  </a:moveTo>
                  <a:lnTo>
                    <a:pt x="238125" y="126885"/>
                  </a:lnTo>
                  <a:lnTo>
                    <a:pt x="237363" y="134620"/>
                  </a:lnTo>
                  <a:lnTo>
                    <a:pt x="235839" y="142290"/>
                  </a:lnTo>
                  <a:lnTo>
                    <a:pt x="234315" y="149948"/>
                  </a:lnTo>
                  <a:lnTo>
                    <a:pt x="232054" y="157403"/>
                  </a:lnTo>
                  <a:lnTo>
                    <a:pt x="229057" y="164630"/>
                  </a:lnTo>
                  <a:lnTo>
                    <a:pt x="226072" y="171843"/>
                  </a:lnTo>
                  <a:lnTo>
                    <a:pt x="222402" y="178714"/>
                  </a:lnTo>
                  <a:lnTo>
                    <a:pt x="218059" y="185204"/>
                  </a:lnTo>
                  <a:lnTo>
                    <a:pt x="213715" y="191706"/>
                  </a:lnTo>
                  <a:lnTo>
                    <a:pt x="208788" y="197726"/>
                  </a:lnTo>
                  <a:lnTo>
                    <a:pt x="203250" y="203250"/>
                  </a:lnTo>
                  <a:lnTo>
                    <a:pt x="197726" y="208788"/>
                  </a:lnTo>
                  <a:lnTo>
                    <a:pt x="164630" y="229057"/>
                  </a:lnTo>
                  <a:lnTo>
                    <a:pt x="157403" y="232054"/>
                  </a:lnTo>
                  <a:lnTo>
                    <a:pt x="149961" y="234315"/>
                  </a:lnTo>
                  <a:lnTo>
                    <a:pt x="142290" y="235839"/>
                  </a:lnTo>
                  <a:lnTo>
                    <a:pt x="134632" y="237363"/>
                  </a:lnTo>
                  <a:lnTo>
                    <a:pt x="126885" y="238125"/>
                  </a:lnTo>
                  <a:lnTo>
                    <a:pt x="119062" y="238125"/>
                  </a:lnTo>
                  <a:lnTo>
                    <a:pt x="111252" y="238125"/>
                  </a:lnTo>
                  <a:lnTo>
                    <a:pt x="103505" y="237363"/>
                  </a:lnTo>
                  <a:lnTo>
                    <a:pt x="95834" y="235839"/>
                  </a:lnTo>
                  <a:lnTo>
                    <a:pt x="88163" y="234315"/>
                  </a:lnTo>
                  <a:lnTo>
                    <a:pt x="80721" y="232054"/>
                  </a:lnTo>
                  <a:lnTo>
                    <a:pt x="73507" y="229057"/>
                  </a:lnTo>
                  <a:lnTo>
                    <a:pt x="66281" y="226072"/>
                  </a:lnTo>
                  <a:lnTo>
                    <a:pt x="59423" y="222402"/>
                  </a:lnTo>
                  <a:lnTo>
                    <a:pt x="52920" y="218059"/>
                  </a:lnTo>
                  <a:lnTo>
                    <a:pt x="46418" y="213715"/>
                  </a:lnTo>
                  <a:lnTo>
                    <a:pt x="40398" y="208788"/>
                  </a:lnTo>
                  <a:lnTo>
                    <a:pt x="34874" y="203250"/>
                  </a:lnTo>
                  <a:lnTo>
                    <a:pt x="29349" y="197726"/>
                  </a:lnTo>
                  <a:lnTo>
                    <a:pt x="24409" y="191706"/>
                  </a:lnTo>
                  <a:lnTo>
                    <a:pt x="20066" y="185204"/>
                  </a:lnTo>
                  <a:lnTo>
                    <a:pt x="15722" y="178714"/>
                  </a:lnTo>
                  <a:lnTo>
                    <a:pt x="12052" y="171843"/>
                  </a:lnTo>
                  <a:lnTo>
                    <a:pt x="9067" y="164630"/>
                  </a:lnTo>
                  <a:lnTo>
                    <a:pt x="6070" y="157403"/>
                  </a:lnTo>
                  <a:lnTo>
                    <a:pt x="3822" y="149948"/>
                  </a:lnTo>
                  <a:lnTo>
                    <a:pt x="2286" y="142290"/>
                  </a:lnTo>
                  <a:lnTo>
                    <a:pt x="762" y="134620"/>
                  </a:lnTo>
                  <a:lnTo>
                    <a:pt x="0" y="126885"/>
                  </a:lnTo>
                  <a:lnTo>
                    <a:pt x="0" y="119062"/>
                  </a:lnTo>
                  <a:lnTo>
                    <a:pt x="0" y="111239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46418" y="24409"/>
                  </a:lnTo>
                  <a:lnTo>
                    <a:pt x="52920" y="20066"/>
                  </a:lnTo>
                  <a:lnTo>
                    <a:pt x="59423" y="15722"/>
                  </a:lnTo>
                  <a:lnTo>
                    <a:pt x="66281" y="12052"/>
                  </a:lnTo>
                  <a:lnTo>
                    <a:pt x="73507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505" y="762"/>
                  </a:lnTo>
                  <a:lnTo>
                    <a:pt x="111252" y="0"/>
                  </a:lnTo>
                  <a:lnTo>
                    <a:pt x="119062" y="0"/>
                  </a:lnTo>
                  <a:lnTo>
                    <a:pt x="126885" y="0"/>
                  </a:lnTo>
                  <a:lnTo>
                    <a:pt x="134632" y="762"/>
                  </a:lnTo>
                  <a:lnTo>
                    <a:pt x="142290" y="2286"/>
                  </a:lnTo>
                  <a:lnTo>
                    <a:pt x="149961" y="3810"/>
                  </a:lnTo>
                  <a:lnTo>
                    <a:pt x="157403" y="6070"/>
                  </a:lnTo>
                  <a:lnTo>
                    <a:pt x="164630" y="9067"/>
                  </a:lnTo>
                  <a:lnTo>
                    <a:pt x="171843" y="12052"/>
                  </a:lnTo>
                  <a:lnTo>
                    <a:pt x="203250" y="34874"/>
                  </a:lnTo>
                  <a:lnTo>
                    <a:pt x="208788" y="40398"/>
                  </a:lnTo>
                  <a:lnTo>
                    <a:pt x="229057" y="73494"/>
                  </a:lnTo>
                  <a:lnTo>
                    <a:pt x="232054" y="80721"/>
                  </a:lnTo>
                  <a:lnTo>
                    <a:pt x="234315" y="88163"/>
                  </a:lnTo>
                  <a:lnTo>
                    <a:pt x="235839" y="95834"/>
                  </a:lnTo>
                  <a:lnTo>
                    <a:pt x="237363" y="103505"/>
                  </a:lnTo>
                  <a:lnTo>
                    <a:pt x="238125" y="111239"/>
                  </a:lnTo>
                  <a:lnTo>
                    <a:pt x="238125" y="11906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026816" y="3553186"/>
            <a:ext cx="11938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b="1" spc="-80" dirty="0">
                <a:solidFill>
                  <a:srgbClr val="374552"/>
                </a:solidFill>
                <a:latin typeface="Tahoma"/>
                <a:cs typeface="Tahoma"/>
              </a:rPr>
              <a:t>3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8456" y="3576413"/>
            <a:ext cx="1871345" cy="11639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</a:pPr>
            <a:r>
              <a:rPr sz="1100" b="1" spc="-45" dirty="0">
                <a:solidFill>
                  <a:srgbClr val="374552"/>
                </a:solidFill>
                <a:latin typeface="Tahoma"/>
                <a:cs typeface="Tahoma"/>
              </a:rPr>
              <a:t>Location</a:t>
            </a:r>
            <a:r>
              <a:rPr sz="1100" b="1" spc="-2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100" b="1" spc="-60" dirty="0">
                <a:solidFill>
                  <a:srgbClr val="374552"/>
                </a:solidFill>
                <a:latin typeface="Tahoma"/>
                <a:cs typeface="Tahoma"/>
              </a:rPr>
              <a:t>Ranking</a:t>
            </a:r>
            <a:endParaRPr sz="1100">
              <a:latin typeface="Tahoma"/>
              <a:cs typeface="Tahoma"/>
            </a:endParaRPr>
          </a:p>
          <a:p>
            <a:pPr marL="12700" marR="5080" indent="473709" algn="r">
              <a:lnSpc>
                <a:spcPct val="137300"/>
              </a:lnSpc>
              <a:spcBef>
                <a:spcPts val="645"/>
              </a:spcBef>
            </a:pP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Top</a:t>
            </a:r>
            <a:r>
              <a:rPr sz="85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5" dirty="0">
                <a:solidFill>
                  <a:srgbClr val="374552"/>
                </a:solidFill>
                <a:latin typeface="Verdana"/>
                <a:cs typeface="Verdana"/>
              </a:rPr>
              <a:t>10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busiest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streets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are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highlighted</a:t>
            </a:r>
            <a:r>
              <a:rPr sz="85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operational prioritization,</a:t>
            </a:r>
            <a:r>
              <a:rPr sz="8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directly</a:t>
            </a:r>
            <a:r>
              <a:rPr sz="8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supporting city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planners</a:t>
            </a:r>
            <a:r>
              <a:rPr sz="8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8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strategic</a:t>
            </a:r>
            <a:r>
              <a:rPr sz="8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resource</a:t>
            </a:r>
            <a:endParaRPr sz="85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allocation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decisions.</a:t>
            </a:r>
            <a:endParaRPr sz="85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62351" y="4267200"/>
            <a:ext cx="571500" cy="247650"/>
            <a:chOff x="2962351" y="4267200"/>
            <a:chExt cx="571500" cy="247650"/>
          </a:xfrm>
        </p:grpSpPr>
        <p:sp>
          <p:nvSpPr>
            <p:cNvPr id="26" name="object 26"/>
            <p:cNvSpPr/>
            <p:nvPr/>
          </p:nvSpPr>
          <p:spPr>
            <a:xfrm>
              <a:off x="3200476" y="4386262"/>
              <a:ext cx="333375" cy="9525"/>
            </a:xfrm>
            <a:custGeom>
              <a:avLst/>
              <a:gdLst/>
              <a:ahLst/>
              <a:cxnLst/>
              <a:rect l="l" t="t" r="r" b="b"/>
              <a:pathLst>
                <a:path w="333375" h="9525">
                  <a:moveTo>
                    <a:pt x="329920" y="0"/>
                  </a:moveTo>
                  <a:lnTo>
                    <a:pt x="3441" y="0"/>
                  </a:lnTo>
                  <a:lnTo>
                    <a:pt x="2324" y="457"/>
                  </a:lnTo>
                  <a:lnTo>
                    <a:pt x="469" y="2324"/>
                  </a:lnTo>
                  <a:lnTo>
                    <a:pt x="0" y="3454"/>
                  </a:lnTo>
                  <a:lnTo>
                    <a:pt x="0" y="4762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24" y="9055"/>
                  </a:lnTo>
                  <a:lnTo>
                    <a:pt x="3441" y="9525"/>
                  </a:lnTo>
                  <a:lnTo>
                    <a:pt x="329920" y="9525"/>
                  </a:lnTo>
                  <a:lnTo>
                    <a:pt x="331050" y="9055"/>
                  </a:lnTo>
                  <a:lnTo>
                    <a:pt x="332905" y="7200"/>
                  </a:lnTo>
                  <a:lnTo>
                    <a:pt x="333375" y="6083"/>
                  </a:lnTo>
                  <a:lnTo>
                    <a:pt x="333375" y="3454"/>
                  </a:lnTo>
                  <a:lnTo>
                    <a:pt x="332905" y="2324"/>
                  </a:lnTo>
                  <a:lnTo>
                    <a:pt x="331050" y="457"/>
                  </a:lnTo>
                  <a:lnTo>
                    <a:pt x="329920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67113" y="4271962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9062" y="0"/>
                  </a:moveTo>
                  <a:lnTo>
                    <a:pt x="73494" y="9055"/>
                  </a:lnTo>
                  <a:lnTo>
                    <a:pt x="34874" y="34874"/>
                  </a:lnTo>
                  <a:lnTo>
                    <a:pt x="9067" y="73494"/>
                  </a:lnTo>
                  <a:lnTo>
                    <a:pt x="0" y="119062"/>
                  </a:lnTo>
                  <a:lnTo>
                    <a:pt x="566" y="130790"/>
                  </a:lnTo>
                  <a:lnTo>
                    <a:pt x="14075" y="175245"/>
                  </a:lnTo>
                  <a:lnTo>
                    <a:pt x="43567" y="211144"/>
                  </a:lnTo>
                  <a:lnTo>
                    <a:pt x="84551" y="233024"/>
                  </a:lnTo>
                  <a:lnTo>
                    <a:pt x="119062" y="238124"/>
                  </a:lnTo>
                  <a:lnTo>
                    <a:pt x="130789" y="237558"/>
                  </a:lnTo>
                  <a:lnTo>
                    <a:pt x="175240" y="224049"/>
                  </a:lnTo>
                  <a:lnTo>
                    <a:pt x="211142" y="194557"/>
                  </a:lnTo>
                  <a:lnTo>
                    <a:pt x="233024" y="153573"/>
                  </a:lnTo>
                  <a:lnTo>
                    <a:pt x="238124" y="119062"/>
                  </a:lnTo>
                  <a:lnTo>
                    <a:pt x="237558" y="107334"/>
                  </a:lnTo>
                  <a:lnTo>
                    <a:pt x="224044" y="62879"/>
                  </a:lnTo>
                  <a:lnTo>
                    <a:pt x="194556" y="26980"/>
                  </a:lnTo>
                  <a:lnTo>
                    <a:pt x="153568" y="5095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75" y="4276725"/>
              <a:ext cx="228599" cy="228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967113" y="4271962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8125" y="119062"/>
                  </a:moveTo>
                  <a:lnTo>
                    <a:pt x="238125" y="126885"/>
                  </a:lnTo>
                  <a:lnTo>
                    <a:pt x="237363" y="134620"/>
                  </a:lnTo>
                  <a:lnTo>
                    <a:pt x="235839" y="142290"/>
                  </a:lnTo>
                  <a:lnTo>
                    <a:pt x="234302" y="149948"/>
                  </a:lnTo>
                  <a:lnTo>
                    <a:pt x="232054" y="157403"/>
                  </a:lnTo>
                  <a:lnTo>
                    <a:pt x="229057" y="164630"/>
                  </a:lnTo>
                  <a:lnTo>
                    <a:pt x="226072" y="171843"/>
                  </a:lnTo>
                  <a:lnTo>
                    <a:pt x="222402" y="178714"/>
                  </a:lnTo>
                  <a:lnTo>
                    <a:pt x="218059" y="185204"/>
                  </a:lnTo>
                  <a:lnTo>
                    <a:pt x="213715" y="191706"/>
                  </a:lnTo>
                  <a:lnTo>
                    <a:pt x="208775" y="197726"/>
                  </a:lnTo>
                  <a:lnTo>
                    <a:pt x="203250" y="203250"/>
                  </a:lnTo>
                  <a:lnTo>
                    <a:pt x="197726" y="208788"/>
                  </a:lnTo>
                  <a:lnTo>
                    <a:pt x="191706" y="213715"/>
                  </a:lnTo>
                  <a:lnTo>
                    <a:pt x="185204" y="218059"/>
                  </a:lnTo>
                  <a:lnTo>
                    <a:pt x="178701" y="222402"/>
                  </a:lnTo>
                  <a:lnTo>
                    <a:pt x="171843" y="226072"/>
                  </a:lnTo>
                  <a:lnTo>
                    <a:pt x="164617" y="229057"/>
                  </a:lnTo>
                  <a:lnTo>
                    <a:pt x="157403" y="232054"/>
                  </a:lnTo>
                  <a:lnTo>
                    <a:pt x="149961" y="234315"/>
                  </a:lnTo>
                  <a:lnTo>
                    <a:pt x="142290" y="235839"/>
                  </a:lnTo>
                  <a:lnTo>
                    <a:pt x="134620" y="237363"/>
                  </a:lnTo>
                  <a:lnTo>
                    <a:pt x="126873" y="238125"/>
                  </a:lnTo>
                  <a:lnTo>
                    <a:pt x="119062" y="238125"/>
                  </a:lnTo>
                  <a:lnTo>
                    <a:pt x="111239" y="238125"/>
                  </a:lnTo>
                  <a:lnTo>
                    <a:pt x="103492" y="237363"/>
                  </a:lnTo>
                  <a:lnTo>
                    <a:pt x="95834" y="235839"/>
                  </a:lnTo>
                  <a:lnTo>
                    <a:pt x="88163" y="234315"/>
                  </a:lnTo>
                  <a:lnTo>
                    <a:pt x="80721" y="232054"/>
                  </a:lnTo>
                  <a:lnTo>
                    <a:pt x="73494" y="229057"/>
                  </a:lnTo>
                  <a:lnTo>
                    <a:pt x="66281" y="226072"/>
                  </a:lnTo>
                  <a:lnTo>
                    <a:pt x="34874" y="203250"/>
                  </a:lnTo>
                  <a:lnTo>
                    <a:pt x="29337" y="197726"/>
                  </a:lnTo>
                  <a:lnTo>
                    <a:pt x="24409" y="191706"/>
                  </a:lnTo>
                  <a:lnTo>
                    <a:pt x="20066" y="185204"/>
                  </a:lnTo>
                  <a:lnTo>
                    <a:pt x="15722" y="178714"/>
                  </a:lnTo>
                  <a:lnTo>
                    <a:pt x="12052" y="171843"/>
                  </a:lnTo>
                  <a:lnTo>
                    <a:pt x="9067" y="164630"/>
                  </a:lnTo>
                  <a:lnTo>
                    <a:pt x="6070" y="157403"/>
                  </a:lnTo>
                  <a:lnTo>
                    <a:pt x="3810" y="149948"/>
                  </a:lnTo>
                  <a:lnTo>
                    <a:pt x="2286" y="142290"/>
                  </a:lnTo>
                  <a:lnTo>
                    <a:pt x="762" y="134620"/>
                  </a:lnTo>
                  <a:lnTo>
                    <a:pt x="0" y="126885"/>
                  </a:lnTo>
                  <a:lnTo>
                    <a:pt x="0" y="119062"/>
                  </a:lnTo>
                  <a:lnTo>
                    <a:pt x="0" y="111239"/>
                  </a:lnTo>
                  <a:lnTo>
                    <a:pt x="762" y="103505"/>
                  </a:lnTo>
                  <a:lnTo>
                    <a:pt x="2286" y="95834"/>
                  </a:lnTo>
                  <a:lnTo>
                    <a:pt x="3810" y="88163"/>
                  </a:lnTo>
                  <a:lnTo>
                    <a:pt x="6070" y="80721"/>
                  </a:lnTo>
                  <a:lnTo>
                    <a:pt x="9067" y="73494"/>
                  </a:lnTo>
                  <a:lnTo>
                    <a:pt x="12052" y="66268"/>
                  </a:lnTo>
                  <a:lnTo>
                    <a:pt x="34874" y="34874"/>
                  </a:lnTo>
                  <a:lnTo>
                    <a:pt x="40398" y="29349"/>
                  </a:lnTo>
                  <a:lnTo>
                    <a:pt x="73494" y="9067"/>
                  </a:lnTo>
                  <a:lnTo>
                    <a:pt x="80721" y="6070"/>
                  </a:lnTo>
                  <a:lnTo>
                    <a:pt x="88163" y="3810"/>
                  </a:lnTo>
                  <a:lnTo>
                    <a:pt x="95834" y="2286"/>
                  </a:lnTo>
                  <a:lnTo>
                    <a:pt x="103492" y="762"/>
                  </a:lnTo>
                  <a:lnTo>
                    <a:pt x="111239" y="0"/>
                  </a:lnTo>
                  <a:lnTo>
                    <a:pt x="119062" y="0"/>
                  </a:lnTo>
                  <a:lnTo>
                    <a:pt x="126873" y="0"/>
                  </a:lnTo>
                  <a:lnTo>
                    <a:pt x="134620" y="762"/>
                  </a:lnTo>
                  <a:lnTo>
                    <a:pt x="142290" y="2286"/>
                  </a:lnTo>
                  <a:lnTo>
                    <a:pt x="149961" y="3810"/>
                  </a:lnTo>
                  <a:lnTo>
                    <a:pt x="157403" y="6070"/>
                  </a:lnTo>
                  <a:lnTo>
                    <a:pt x="164617" y="9067"/>
                  </a:lnTo>
                  <a:lnTo>
                    <a:pt x="171843" y="12052"/>
                  </a:lnTo>
                  <a:lnTo>
                    <a:pt x="178701" y="15722"/>
                  </a:lnTo>
                  <a:lnTo>
                    <a:pt x="185204" y="20066"/>
                  </a:lnTo>
                  <a:lnTo>
                    <a:pt x="191706" y="24409"/>
                  </a:lnTo>
                  <a:lnTo>
                    <a:pt x="197726" y="29349"/>
                  </a:lnTo>
                  <a:lnTo>
                    <a:pt x="203250" y="34874"/>
                  </a:lnTo>
                  <a:lnTo>
                    <a:pt x="208775" y="40398"/>
                  </a:lnTo>
                  <a:lnTo>
                    <a:pt x="229057" y="73494"/>
                  </a:lnTo>
                  <a:lnTo>
                    <a:pt x="232054" y="80721"/>
                  </a:lnTo>
                  <a:lnTo>
                    <a:pt x="234302" y="88163"/>
                  </a:lnTo>
                  <a:lnTo>
                    <a:pt x="235839" y="95834"/>
                  </a:lnTo>
                  <a:lnTo>
                    <a:pt x="237363" y="103505"/>
                  </a:lnTo>
                  <a:lnTo>
                    <a:pt x="238125" y="111239"/>
                  </a:lnTo>
                  <a:lnTo>
                    <a:pt x="238125" y="11906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021164" y="4267561"/>
            <a:ext cx="13081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b="1" spc="-50" dirty="0">
                <a:solidFill>
                  <a:srgbClr val="374552"/>
                </a:solidFill>
                <a:latin typeface="Tahoma"/>
                <a:cs typeface="Tahoma"/>
              </a:rPr>
              <a:t>4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23918" y="4290788"/>
            <a:ext cx="1812925" cy="11639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50" dirty="0">
                <a:solidFill>
                  <a:srgbClr val="374552"/>
                </a:solidFill>
                <a:latin typeface="Tahoma"/>
                <a:cs typeface="Tahoma"/>
              </a:rPr>
              <a:t>Strategic</a:t>
            </a:r>
            <a:r>
              <a:rPr sz="1100" b="1" spc="-10" dirty="0">
                <a:solidFill>
                  <a:srgbClr val="374552"/>
                </a:solidFill>
                <a:latin typeface="Tahoma"/>
                <a:cs typeface="Tahoma"/>
              </a:rPr>
              <a:t> Planning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36000"/>
              </a:lnSpc>
              <a:spcBef>
                <a:spcPts val="660"/>
              </a:spcBef>
            </a:pP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 pattern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insights</a:t>
            </a:r>
            <a:r>
              <a:rPr sz="8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inform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dynamic</a:t>
            </a:r>
            <a:r>
              <a:rPr sz="85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pricing</a:t>
            </a:r>
            <a:r>
              <a:rPr sz="85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strategies</a:t>
            </a:r>
            <a:r>
              <a:rPr sz="85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25" dirty="0">
                <a:solidFill>
                  <a:srgbClr val="374552"/>
                </a:solidFill>
                <a:latin typeface="Verdana"/>
                <a:cs typeface="Verdana"/>
              </a:rPr>
              <a:t>and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infrastructure</a:t>
            </a:r>
            <a:r>
              <a:rPr sz="85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expansion</a:t>
            </a:r>
            <a:r>
              <a:rPr sz="8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plans, essential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inputs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8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long-</a:t>
            </a:r>
            <a:r>
              <a:rPr sz="850" spc="-20" dirty="0">
                <a:solidFill>
                  <a:srgbClr val="374552"/>
                </a:solidFill>
                <a:latin typeface="Verdana"/>
                <a:cs typeface="Verdana"/>
              </a:rPr>
              <a:t>term </a:t>
            </a:r>
            <a:r>
              <a:rPr sz="850" dirty="0">
                <a:solidFill>
                  <a:srgbClr val="374552"/>
                </a:solidFill>
                <a:latin typeface="Verdana"/>
                <a:cs typeface="Verdana"/>
              </a:rPr>
              <a:t>urban</a:t>
            </a:r>
            <a:r>
              <a:rPr sz="8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850" spc="-10" dirty="0">
                <a:solidFill>
                  <a:srgbClr val="374552"/>
                </a:solidFill>
                <a:latin typeface="Verdana"/>
                <a:cs typeface="Verdana"/>
              </a:rPr>
              <a:t>development.</a:t>
            </a:r>
            <a:endParaRPr sz="850">
              <a:latin typeface="Verdana"/>
              <a:cs typeface="Verdana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74496" y="1703985"/>
            <a:ext cx="3613366" cy="42305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43"/>
            <a:ext cx="3740952" cy="64339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5235" y="391405"/>
            <a:ext cx="2639695" cy="3289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950" spc="-105" dirty="0"/>
              <a:t>Violations</a:t>
            </a:r>
            <a:r>
              <a:rPr sz="1950" spc="-140" dirty="0"/>
              <a:t> </a:t>
            </a:r>
            <a:r>
              <a:rPr sz="1950" spc="-145" dirty="0"/>
              <a:t>&amp;</a:t>
            </a:r>
            <a:r>
              <a:rPr sz="1950" spc="-140" dirty="0"/>
              <a:t> </a:t>
            </a:r>
            <a:r>
              <a:rPr sz="1950" spc="-165" dirty="0"/>
              <a:t>Dwell</a:t>
            </a:r>
            <a:r>
              <a:rPr sz="1950" spc="-140" dirty="0"/>
              <a:t> </a:t>
            </a:r>
            <a:r>
              <a:rPr sz="1950" spc="-65" dirty="0"/>
              <a:t>Time</a:t>
            </a:r>
            <a:endParaRPr sz="1950"/>
          </a:p>
        </p:txBody>
      </p:sp>
      <p:sp>
        <p:nvSpPr>
          <p:cNvPr id="4" name="object 4"/>
          <p:cNvSpPr txBox="1"/>
          <p:nvPr/>
        </p:nvSpPr>
        <p:spPr>
          <a:xfrm>
            <a:off x="4245235" y="821199"/>
            <a:ext cx="5165090" cy="341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8200"/>
              </a:lnSpc>
              <a:spcBef>
                <a:spcPts val="95"/>
              </a:spcBef>
            </a:pP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Behavioral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analysis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of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violations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and parking duration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provides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crucial intelligence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enforcement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strategy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policy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development.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These patterns </a:t>
            </a:r>
            <a:r>
              <a:rPr sz="750" spc="-25" dirty="0">
                <a:solidFill>
                  <a:srgbClr val="374552"/>
                </a:solidFill>
                <a:latin typeface="Verdana"/>
                <a:cs typeface="Verdana"/>
              </a:rPr>
              <a:t>reveal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where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how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compliance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issues emerge.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256372" y="1280236"/>
            <a:ext cx="5204460" cy="1114425"/>
            <a:chOff x="4256372" y="1280236"/>
            <a:chExt cx="5204460" cy="1114425"/>
          </a:xfrm>
        </p:grpSpPr>
        <p:sp>
          <p:nvSpPr>
            <p:cNvPr id="6" name="object 6"/>
            <p:cNvSpPr/>
            <p:nvPr/>
          </p:nvSpPr>
          <p:spPr>
            <a:xfrm>
              <a:off x="4260529" y="1284393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5079892" y="0"/>
                  </a:moveTo>
                  <a:lnTo>
                    <a:pt x="115875" y="0"/>
                  </a:lnTo>
                  <a:lnTo>
                    <a:pt x="104461" y="550"/>
                  </a:lnTo>
                  <a:lnTo>
                    <a:pt x="61200" y="13698"/>
                  </a:lnTo>
                  <a:lnTo>
                    <a:pt x="26259" y="42400"/>
                  </a:lnTo>
                  <a:lnTo>
                    <a:pt x="4961" y="82286"/>
                  </a:lnTo>
                  <a:lnTo>
                    <a:pt x="0" y="115875"/>
                  </a:lnTo>
                  <a:lnTo>
                    <a:pt x="0" y="989783"/>
                  </a:lnTo>
                  <a:lnTo>
                    <a:pt x="8823" y="1034132"/>
                  </a:lnTo>
                  <a:lnTo>
                    <a:pt x="33940" y="1071719"/>
                  </a:lnTo>
                  <a:lnTo>
                    <a:pt x="71538" y="1096836"/>
                  </a:lnTo>
                  <a:lnTo>
                    <a:pt x="115875" y="1105659"/>
                  </a:lnTo>
                  <a:lnTo>
                    <a:pt x="5079892" y="1105659"/>
                  </a:lnTo>
                  <a:lnTo>
                    <a:pt x="5124229" y="1096836"/>
                  </a:lnTo>
                  <a:lnTo>
                    <a:pt x="5161827" y="1071719"/>
                  </a:lnTo>
                  <a:lnTo>
                    <a:pt x="5186944" y="1034132"/>
                  </a:lnTo>
                  <a:lnTo>
                    <a:pt x="5195767" y="989783"/>
                  </a:lnTo>
                  <a:lnTo>
                    <a:pt x="5195767" y="115875"/>
                  </a:lnTo>
                  <a:lnTo>
                    <a:pt x="5186944" y="71527"/>
                  </a:lnTo>
                  <a:lnTo>
                    <a:pt x="5161827" y="33940"/>
                  </a:lnTo>
                  <a:lnTo>
                    <a:pt x="5124229" y="8823"/>
                  </a:lnTo>
                  <a:lnTo>
                    <a:pt x="507989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4685" y="1288550"/>
              <a:ext cx="5187454" cy="10973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60529" y="1284393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0" y="989784"/>
                  </a:moveTo>
                  <a:lnTo>
                    <a:pt x="0" y="115875"/>
                  </a:lnTo>
                  <a:lnTo>
                    <a:pt x="0" y="108271"/>
                  </a:lnTo>
                  <a:lnTo>
                    <a:pt x="742" y="100734"/>
                  </a:lnTo>
                  <a:lnTo>
                    <a:pt x="2227" y="93274"/>
                  </a:lnTo>
                  <a:lnTo>
                    <a:pt x="3713" y="85803"/>
                  </a:lnTo>
                  <a:lnTo>
                    <a:pt x="5907" y="78565"/>
                  </a:lnTo>
                  <a:lnTo>
                    <a:pt x="8823" y="71527"/>
                  </a:lnTo>
                  <a:lnTo>
                    <a:pt x="11738" y="64499"/>
                  </a:lnTo>
                  <a:lnTo>
                    <a:pt x="15296" y="57826"/>
                  </a:lnTo>
                  <a:lnTo>
                    <a:pt x="19530" y="51497"/>
                  </a:lnTo>
                  <a:lnTo>
                    <a:pt x="23753" y="45168"/>
                  </a:lnTo>
                  <a:lnTo>
                    <a:pt x="28564" y="39316"/>
                  </a:lnTo>
                  <a:lnTo>
                    <a:pt x="33940" y="33940"/>
                  </a:lnTo>
                  <a:lnTo>
                    <a:pt x="39316" y="28564"/>
                  </a:lnTo>
                  <a:lnTo>
                    <a:pt x="45168" y="23753"/>
                  </a:lnTo>
                  <a:lnTo>
                    <a:pt x="51497" y="19530"/>
                  </a:lnTo>
                  <a:lnTo>
                    <a:pt x="57826" y="15307"/>
                  </a:lnTo>
                  <a:lnTo>
                    <a:pt x="64499" y="11727"/>
                  </a:lnTo>
                  <a:lnTo>
                    <a:pt x="71538" y="8823"/>
                  </a:lnTo>
                  <a:lnTo>
                    <a:pt x="78565" y="5907"/>
                  </a:lnTo>
                  <a:lnTo>
                    <a:pt x="85803" y="3713"/>
                  </a:lnTo>
                  <a:lnTo>
                    <a:pt x="93263" y="2227"/>
                  </a:lnTo>
                  <a:lnTo>
                    <a:pt x="100734" y="742"/>
                  </a:lnTo>
                  <a:lnTo>
                    <a:pt x="108271" y="0"/>
                  </a:lnTo>
                  <a:lnTo>
                    <a:pt x="115875" y="0"/>
                  </a:lnTo>
                  <a:lnTo>
                    <a:pt x="5079892" y="0"/>
                  </a:lnTo>
                  <a:lnTo>
                    <a:pt x="5087496" y="0"/>
                  </a:lnTo>
                  <a:lnTo>
                    <a:pt x="5095033" y="742"/>
                  </a:lnTo>
                  <a:lnTo>
                    <a:pt x="5102493" y="2227"/>
                  </a:lnTo>
                  <a:lnTo>
                    <a:pt x="5109964" y="3713"/>
                  </a:lnTo>
                  <a:lnTo>
                    <a:pt x="5117202" y="5907"/>
                  </a:lnTo>
                  <a:lnTo>
                    <a:pt x="5124229" y="8823"/>
                  </a:lnTo>
                  <a:lnTo>
                    <a:pt x="5131256" y="11727"/>
                  </a:lnTo>
                  <a:lnTo>
                    <a:pt x="5137940" y="15307"/>
                  </a:lnTo>
                  <a:lnTo>
                    <a:pt x="5144269" y="19530"/>
                  </a:lnTo>
                  <a:lnTo>
                    <a:pt x="5150599" y="23753"/>
                  </a:lnTo>
                  <a:lnTo>
                    <a:pt x="5176237" y="51497"/>
                  </a:lnTo>
                  <a:lnTo>
                    <a:pt x="5180471" y="57826"/>
                  </a:lnTo>
                  <a:lnTo>
                    <a:pt x="5193539" y="93274"/>
                  </a:lnTo>
                  <a:lnTo>
                    <a:pt x="5195024" y="100734"/>
                  </a:lnTo>
                  <a:lnTo>
                    <a:pt x="5195767" y="108271"/>
                  </a:lnTo>
                  <a:lnTo>
                    <a:pt x="5195767" y="115875"/>
                  </a:lnTo>
                  <a:lnTo>
                    <a:pt x="5195767" y="989784"/>
                  </a:lnTo>
                  <a:lnTo>
                    <a:pt x="5195767" y="997387"/>
                  </a:lnTo>
                  <a:lnTo>
                    <a:pt x="5195024" y="1004925"/>
                  </a:lnTo>
                  <a:lnTo>
                    <a:pt x="5193539" y="1012384"/>
                  </a:lnTo>
                  <a:lnTo>
                    <a:pt x="5192054" y="1019855"/>
                  </a:lnTo>
                  <a:lnTo>
                    <a:pt x="5176237" y="1054161"/>
                  </a:lnTo>
                  <a:lnTo>
                    <a:pt x="5172013" y="1060490"/>
                  </a:lnTo>
                  <a:lnTo>
                    <a:pt x="5137940" y="1090351"/>
                  </a:lnTo>
                  <a:lnTo>
                    <a:pt x="5124229" y="1096836"/>
                  </a:lnTo>
                  <a:lnTo>
                    <a:pt x="5117202" y="1099751"/>
                  </a:lnTo>
                  <a:lnTo>
                    <a:pt x="5109952" y="1101946"/>
                  </a:lnTo>
                  <a:lnTo>
                    <a:pt x="5102493" y="1103431"/>
                  </a:lnTo>
                  <a:lnTo>
                    <a:pt x="5095033" y="1104916"/>
                  </a:lnTo>
                  <a:lnTo>
                    <a:pt x="5087496" y="1105659"/>
                  </a:lnTo>
                  <a:lnTo>
                    <a:pt x="5079892" y="1105659"/>
                  </a:lnTo>
                  <a:lnTo>
                    <a:pt x="115875" y="1105659"/>
                  </a:lnTo>
                  <a:lnTo>
                    <a:pt x="108271" y="1105659"/>
                  </a:lnTo>
                  <a:lnTo>
                    <a:pt x="100734" y="1104916"/>
                  </a:lnTo>
                  <a:lnTo>
                    <a:pt x="93263" y="1103431"/>
                  </a:lnTo>
                  <a:lnTo>
                    <a:pt x="85803" y="1101946"/>
                  </a:lnTo>
                  <a:lnTo>
                    <a:pt x="78565" y="1099751"/>
                  </a:lnTo>
                  <a:lnTo>
                    <a:pt x="71538" y="1096836"/>
                  </a:lnTo>
                  <a:lnTo>
                    <a:pt x="64499" y="1093932"/>
                  </a:lnTo>
                  <a:lnTo>
                    <a:pt x="28564" y="1066332"/>
                  </a:lnTo>
                  <a:lnTo>
                    <a:pt x="19530" y="1054161"/>
                  </a:lnTo>
                  <a:lnTo>
                    <a:pt x="15296" y="1047832"/>
                  </a:lnTo>
                  <a:lnTo>
                    <a:pt x="2227" y="1012384"/>
                  </a:lnTo>
                  <a:lnTo>
                    <a:pt x="742" y="1004925"/>
                  </a:lnTo>
                  <a:lnTo>
                    <a:pt x="0" y="997387"/>
                  </a:lnTo>
                  <a:lnTo>
                    <a:pt x="0" y="989784"/>
                  </a:lnTo>
                  <a:close/>
                </a:path>
              </a:pathLst>
            </a:custGeom>
            <a:ln w="831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4444" y="1388309"/>
              <a:ext cx="282649" cy="2826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6896" y="1460140"/>
              <a:ext cx="134331" cy="13549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349539" y="1756437"/>
            <a:ext cx="4848225" cy="52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90" dirty="0">
                <a:solidFill>
                  <a:srgbClr val="374552"/>
                </a:solidFill>
                <a:latin typeface="Tahoma"/>
                <a:cs typeface="Tahoma"/>
              </a:rPr>
              <a:t>Duration</a:t>
            </a:r>
            <a:r>
              <a:rPr sz="100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374552"/>
                </a:solidFill>
                <a:latin typeface="Tahoma"/>
                <a:cs typeface="Tahoma"/>
              </a:rPr>
              <a:t>Analysis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30900"/>
              </a:lnSpc>
              <a:spcBef>
                <a:spcPts val="340"/>
              </a:spcBef>
            </a:pP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Dwell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visualizations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5" dirty="0">
                <a:solidFill>
                  <a:srgbClr val="374552"/>
                </a:solidFill>
                <a:latin typeface="Verdana"/>
                <a:cs typeface="Verdana"/>
              </a:rPr>
              <a:t>reveal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typical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duration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patterns,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exposing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behavioral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trends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directly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linked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congestion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turnover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rates.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56372" y="2493968"/>
            <a:ext cx="5204460" cy="1114425"/>
            <a:chOff x="4256372" y="2493968"/>
            <a:chExt cx="5204460" cy="1114425"/>
          </a:xfrm>
        </p:grpSpPr>
        <p:sp>
          <p:nvSpPr>
            <p:cNvPr id="13" name="object 13"/>
            <p:cNvSpPr/>
            <p:nvPr/>
          </p:nvSpPr>
          <p:spPr>
            <a:xfrm>
              <a:off x="4260529" y="2498125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5079892" y="0"/>
                  </a:moveTo>
                  <a:lnTo>
                    <a:pt x="115875" y="0"/>
                  </a:lnTo>
                  <a:lnTo>
                    <a:pt x="104461" y="550"/>
                  </a:lnTo>
                  <a:lnTo>
                    <a:pt x="61200" y="13698"/>
                  </a:lnTo>
                  <a:lnTo>
                    <a:pt x="26259" y="42400"/>
                  </a:lnTo>
                  <a:lnTo>
                    <a:pt x="4961" y="82286"/>
                  </a:lnTo>
                  <a:lnTo>
                    <a:pt x="0" y="115875"/>
                  </a:lnTo>
                  <a:lnTo>
                    <a:pt x="0" y="989783"/>
                  </a:lnTo>
                  <a:lnTo>
                    <a:pt x="8823" y="1034121"/>
                  </a:lnTo>
                  <a:lnTo>
                    <a:pt x="33940" y="1071719"/>
                  </a:lnTo>
                  <a:lnTo>
                    <a:pt x="71538" y="1096836"/>
                  </a:lnTo>
                  <a:lnTo>
                    <a:pt x="115875" y="1105659"/>
                  </a:lnTo>
                  <a:lnTo>
                    <a:pt x="5079892" y="1105659"/>
                  </a:lnTo>
                  <a:lnTo>
                    <a:pt x="5124229" y="1096836"/>
                  </a:lnTo>
                  <a:lnTo>
                    <a:pt x="5161827" y="1071719"/>
                  </a:lnTo>
                  <a:lnTo>
                    <a:pt x="5186944" y="1034121"/>
                  </a:lnTo>
                  <a:lnTo>
                    <a:pt x="5195767" y="989783"/>
                  </a:lnTo>
                  <a:lnTo>
                    <a:pt x="5195767" y="115875"/>
                  </a:lnTo>
                  <a:lnTo>
                    <a:pt x="5186944" y="71527"/>
                  </a:lnTo>
                  <a:lnTo>
                    <a:pt x="5161827" y="33940"/>
                  </a:lnTo>
                  <a:lnTo>
                    <a:pt x="5124229" y="8823"/>
                  </a:lnTo>
                  <a:lnTo>
                    <a:pt x="507989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4685" y="2502281"/>
              <a:ext cx="5187454" cy="10973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60529" y="2498124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0" y="989784"/>
                  </a:moveTo>
                  <a:lnTo>
                    <a:pt x="0" y="115875"/>
                  </a:lnTo>
                  <a:lnTo>
                    <a:pt x="0" y="108271"/>
                  </a:lnTo>
                  <a:lnTo>
                    <a:pt x="742" y="100734"/>
                  </a:lnTo>
                  <a:lnTo>
                    <a:pt x="2227" y="93274"/>
                  </a:lnTo>
                  <a:lnTo>
                    <a:pt x="3713" y="85803"/>
                  </a:lnTo>
                  <a:lnTo>
                    <a:pt x="5907" y="78565"/>
                  </a:lnTo>
                  <a:lnTo>
                    <a:pt x="8823" y="71527"/>
                  </a:lnTo>
                  <a:lnTo>
                    <a:pt x="11738" y="64499"/>
                  </a:lnTo>
                  <a:lnTo>
                    <a:pt x="15296" y="57826"/>
                  </a:lnTo>
                  <a:lnTo>
                    <a:pt x="19530" y="51497"/>
                  </a:lnTo>
                  <a:lnTo>
                    <a:pt x="23753" y="45168"/>
                  </a:lnTo>
                  <a:lnTo>
                    <a:pt x="28564" y="39316"/>
                  </a:lnTo>
                  <a:lnTo>
                    <a:pt x="33940" y="33940"/>
                  </a:lnTo>
                  <a:lnTo>
                    <a:pt x="39316" y="28553"/>
                  </a:lnTo>
                  <a:lnTo>
                    <a:pt x="71538" y="8823"/>
                  </a:lnTo>
                  <a:lnTo>
                    <a:pt x="78565" y="5907"/>
                  </a:lnTo>
                  <a:lnTo>
                    <a:pt x="85803" y="3713"/>
                  </a:lnTo>
                  <a:lnTo>
                    <a:pt x="93263" y="2227"/>
                  </a:lnTo>
                  <a:lnTo>
                    <a:pt x="100734" y="742"/>
                  </a:lnTo>
                  <a:lnTo>
                    <a:pt x="108271" y="0"/>
                  </a:lnTo>
                  <a:lnTo>
                    <a:pt x="115875" y="0"/>
                  </a:lnTo>
                  <a:lnTo>
                    <a:pt x="5079892" y="0"/>
                  </a:lnTo>
                  <a:lnTo>
                    <a:pt x="5087496" y="0"/>
                  </a:lnTo>
                  <a:lnTo>
                    <a:pt x="5095033" y="742"/>
                  </a:lnTo>
                  <a:lnTo>
                    <a:pt x="5102493" y="2227"/>
                  </a:lnTo>
                  <a:lnTo>
                    <a:pt x="5109964" y="3713"/>
                  </a:lnTo>
                  <a:lnTo>
                    <a:pt x="5117202" y="5907"/>
                  </a:lnTo>
                  <a:lnTo>
                    <a:pt x="5124229" y="8823"/>
                  </a:lnTo>
                  <a:lnTo>
                    <a:pt x="5131256" y="11727"/>
                  </a:lnTo>
                  <a:lnTo>
                    <a:pt x="5167203" y="39316"/>
                  </a:lnTo>
                  <a:lnTo>
                    <a:pt x="5176237" y="51497"/>
                  </a:lnTo>
                  <a:lnTo>
                    <a:pt x="5180471" y="57826"/>
                  </a:lnTo>
                  <a:lnTo>
                    <a:pt x="5193539" y="93274"/>
                  </a:lnTo>
                  <a:lnTo>
                    <a:pt x="5195024" y="100734"/>
                  </a:lnTo>
                  <a:lnTo>
                    <a:pt x="5195767" y="108271"/>
                  </a:lnTo>
                  <a:lnTo>
                    <a:pt x="5195767" y="115875"/>
                  </a:lnTo>
                  <a:lnTo>
                    <a:pt x="5195767" y="989784"/>
                  </a:lnTo>
                  <a:lnTo>
                    <a:pt x="5195767" y="997387"/>
                  </a:lnTo>
                  <a:lnTo>
                    <a:pt x="5195024" y="1004925"/>
                  </a:lnTo>
                  <a:lnTo>
                    <a:pt x="5193539" y="1012384"/>
                  </a:lnTo>
                  <a:lnTo>
                    <a:pt x="5192054" y="1019844"/>
                  </a:lnTo>
                  <a:lnTo>
                    <a:pt x="5189859" y="1027093"/>
                  </a:lnTo>
                  <a:lnTo>
                    <a:pt x="5186944" y="1034121"/>
                  </a:lnTo>
                  <a:lnTo>
                    <a:pt x="5184029" y="1041159"/>
                  </a:lnTo>
                  <a:lnTo>
                    <a:pt x="5180471" y="1047832"/>
                  </a:lnTo>
                  <a:lnTo>
                    <a:pt x="5176237" y="1054161"/>
                  </a:lnTo>
                  <a:lnTo>
                    <a:pt x="5172013" y="1060490"/>
                  </a:lnTo>
                  <a:lnTo>
                    <a:pt x="5137940" y="1090351"/>
                  </a:lnTo>
                  <a:lnTo>
                    <a:pt x="5124229" y="1096836"/>
                  </a:lnTo>
                  <a:lnTo>
                    <a:pt x="5117202" y="1099751"/>
                  </a:lnTo>
                  <a:lnTo>
                    <a:pt x="5109952" y="1101946"/>
                  </a:lnTo>
                  <a:lnTo>
                    <a:pt x="5102493" y="1103431"/>
                  </a:lnTo>
                  <a:lnTo>
                    <a:pt x="5095033" y="1104916"/>
                  </a:lnTo>
                  <a:lnTo>
                    <a:pt x="5087496" y="1105659"/>
                  </a:lnTo>
                  <a:lnTo>
                    <a:pt x="5079892" y="1105659"/>
                  </a:lnTo>
                  <a:lnTo>
                    <a:pt x="115875" y="1105659"/>
                  </a:lnTo>
                  <a:lnTo>
                    <a:pt x="108271" y="1105659"/>
                  </a:lnTo>
                  <a:lnTo>
                    <a:pt x="100734" y="1104916"/>
                  </a:lnTo>
                  <a:lnTo>
                    <a:pt x="93263" y="1103431"/>
                  </a:lnTo>
                  <a:lnTo>
                    <a:pt x="85803" y="1101946"/>
                  </a:lnTo>
                  <a:lnTo>
                    <a:pt x="78565" y="1099751"/>
                  </a:lnTo>
                  <a:lnTo>
                    <a:pt x="71538" y="1096836"/>
                  </a:lnTo>
                  <a:lnTo>
                    <a:pt x="64499" y="1093932"/>
                  </a:lnTo>
                  <a:lnTo>
                    <a:pt x="28564" y="1066332"/>
                  </a:lnTo>
                  <a:lnTo>
                    <a:pt x="19530" y="1054161"/>
                  </a:lnTo>
                  <a:lnTo>
                    <a:pt x="15296" y="1047832"/>
                  </a:lnTo>
                  <a:lnTo>
                    <a:pt x="11738" y="1041159"/>
                  </a:lnTo>
                  <a:lnTo>
                    <a:pt x="8823" y="1034121"/>
                  </a:lnTo>
                  <a:lnTo>
                    <a:pt x="5907" y="1027093"/>
                  </a:lnTo>
                  <a:lnTo>
                    <a:pt x="3713" y="1019844"/>
                  </a:lnTo>
                  <a:lnTo>
                    <a:pt x="2227" y="1012384"/>
                  </a:lnTo>
                  <a:lnTo>
                    <a:pt x="742" y="1004925"/>
                  </a:lnTo>
                  <a:lnTo>
                    <a:pt x="0" y="997387"/>
                  </a:lnTo>
                  <a:lnTo>
                    <a:pt x="0" y="989784"/>
                  </a:lnTo>
                  <a:close/>
                </a:path>
              </a:pathLst>
            </a:custGeom>
            <a:ln w="831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4444" y="2593727"/>
              <a:ext cx="282649" cy="2909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6312" y="2681201"/>
              <a:ext cx="135511" cy="12084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49539" y="2970169"/>
            <a:ext cx="4745990" cy="52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75" dirty="0">
                <a:solidFill>
                  <a:srgbClr val="374552"/>
                </a:solidFill>
                <a:latin typeface="Tahoma"/>
                <a:cs typeface="Tahoma"/>
              </a:rPr>
              <a:t>Violation</a:t>
            </a:r>
            <a:r>
              <a:rPr sz="1000" b="1" spc="-10" dirty="0">
                <a:solidFill>
                  <a:srgbClr val="374552"/>
                </a:solidFill>
                <a:latin typeface="Tahoma"/>
                <a:cs typeface="Tahoma"/>
              </a:rPr>
              <a:t> Hotspots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38200"/>
              </a:lnSpc>
              <a:spcBef>
                <a:spcPts val="210"/>
              </a:spcBef>
            </a:pPr>
            <a:r>
              <a:rPr sz="750" spc="-25" dirty="0">
                <a:solidFill>
                  <a:srgbClr val="374552"/>
                </a:solidFill>
                <a:latin typeface="Verdana"/>
                <a:cs typeface="Verdana"/>
              </a:rPr>
              <a:t>Area-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specific</a:t>
            </a:r>
            <a:r>
              <a:rPr sz="7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violation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5" dirty="0">
                <a:solidFill>
                  <a:srgbClr val="374552"/>
                </a:solidFill>
                <a:latin typeface="Verdana"/>
                <a:cs typeface="Verdana"/>
              </a:rPr>
              <a:t>rates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identify</a:t>
            </a:r>
            <a:r>
              <a:rPr sz="7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zones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persistent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compliance</a:t>
            </a:r>
            <a:r>
              <a:rPr sz="7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30" dirty="0">
                <a:solidFill>
                  <a:srgbClr val="374552"/>
                </a:solidFill>
                <a:latin typeface="Verdana"/>
                <a:cs typeface="Verdana"/>
              </a:rPr>
              <a:t>issues,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pinpointing</a:t>
            </a:r>
            <a:r>
              <a:rPr sz="7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locations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requiring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increased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attention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75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enforcement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teams.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56372" y="3699386"/>
            <a:ext cx="5204460" cy="1122680"/>
            <a:chOff x="4256372" y="3699386"/>
            <a:chExt cx="5204460" cy="1122680"/>
          </a:xfrm>
        </p:grpSpPr>
        <p:sp>
          <p:nvSpPr>
            <p:cNvPr id="20" name="object 20"/>
            <p:cNvSpPr/>
            <p:nvPr/>
          </p:nvSpPr>
          <p:spPr>
            <a:xfrm>
              <a:off x="4260529" y="3703542"/>
              <a:ext cx="5196205" cy="1114425"/>
            </a:xfrm>
            <a:custGeom>
              <a:avLst/>
              <a:gdLst/>
              <a:ahLst/>
              <a:cxnLst/>
              <a:rect l="l" t="t" r="r" b="b"/>
              <a:pathLst>
                <a:path w="5196205" h="1114425">
                  <a:moveTo>
                    <a:pt x="5079892" y="0"/>
                  </a:moveTo>
                  <a:lnTo>
                    <a:pt x="115875" y="0"/>
                  </a:lnTo>
                  <a:lnTo>
                    <a:pt x="104461" y="550"/>
                  </a:lnTo>
                  <a:lnTo>
                    <a:pt x="61200" y="13698"/>
                  </a:lnTo>
                  <a:lnTo>
                    <a:pt x="26259" y="42400"/>
                  </a:lnTo>
                  <a:lnTo>
                    <a:pt x="4961" y="82286"/>
                  </a:lnTo>
                  <a:lnTo>
                    <a:pt x="0" y="115875"/>
                  </a:lnTo>
                  <a:lnTo>
                    <a:pt x="0" y="998097"/>
                  </a:lnTo>
                  <a:lnTo>
                    <a:pt x="8823" y="1042434"/>
                  </a:lnTo>
                  <a:lnTo>
                    <a:pt x="33940" y="1080032"/>
                  </a:lnTo>
                  <a:lnTo>
                    <a:pt x="71538" y="1105149"/>
                  </a:lnTo>
                  <a:lnTo>
                    <a:pt x="115875" y="1113972"/>
                  </a:lnTo>
                  <a:lnTo>
                    <a:pt x="5079892" y="1113972"/>
                  </a:lnTo>
                  <a:lnTo>
                    <a:pt x="5124229" y="1105149"/>
                  </a:lnTo>
                  <a:lnTo>
                    <a:pt x="5161827" y="1080032"/>
                  </a:lnTo>
                  <a:lnTo>
                    <a:pt x="5186944" y="1042434"/>
                  </a:lnTo>
                  <a:lnTo>
                    <a:pt x="5195767" y="998097"/>
                  </a:lnTo>
                  <a:lnTo>
                    <a:pt x="5195767" y="115875"/>
                  </a:lnTo>
                  <a:lnTo>
                    <a:pt x="5186944" y="71527"/>
                  </a:lnTo>
                  <a:lnTo>
                    <a:pt x="5161827" y="33940"/>
                  </a:lnTo>
                  <a:lnTo>
                    <a:pt x="5124229" y="8823"/>
                  </a:lnTo>
                  <a:lnTo>
                    <a:pt x="507989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4685" y="3707699"/>
              <a:ext cx="5187454" cy="110565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60529" y="3703542"/>
              <a:ext cx="5196205" cy="1114425"/>
            </a:xfrm>
            <a:custGeom>
              <a:avLst/>
              <a:gdLst/>
              <a:ahLst/>
              <a:cxnLst/>
              <a:rect l="l" t="t" r="r" b="b"/>
              <a:pathLst>
                <a:path w="5196205" h="1114425">
                  <a:moveTo>
                    <a:pt x="0" y="998097"/>
                  </a:moveTo>
                  <a:lnTo>
                    <a:pt x="0" y="115875"/>
                  </a:lnTo>
                  <a:lnTo>
                    <a:pt x="0" y="108271"/>
                  </a:lnTo>
                  <a:lnTo>
                    <a:pt x="742" y="100734"/>
                  </a:lnTo>
                  <a:lnTo>
                    <a:pt x="2227" y="93274"/>
                  </a:lnTo>
                  <a:lnTo>
                    <a:pt x="3713" y="85803"/>
                  </a:lnTo>
                  <a:lnTo>
                    <a:pt x="5907" y="78565"/>
                  </a:lnTo>
                  <a:lnTo>
                    <a:pt x="8823" y="71527"/>
                  </a:lnTo>
                  <a:lnTo>
                    <a:pt x="11738" y="64499"/>
                  </a:lnTo>
                  <a:lnTo>
                    <a:pt x="15296" y="57826"/>
                  </a:lnTo>
                  <a:lnTo>
                    <a:pt x="19530" y="51497"/>
                  </a:lnTo>
                  <a:lnTo>
                    <a:pt x="23753" y="45168"/>
                  </a:lnTo>
                  <a:lnTo>
                    <a:pt x="28564" y="39316"/>
                  </a:lnTo>
                  <a:lnTo>
                    <a:pt x="33940" y="33940"/>
                  </a:lnTo>
                  <a:lnTo>
                    <a:pt x="39316" y="28553"/>
                  </a:lnTo>
                  <a:lnTo>
                    <a:pt x="71538" y="8823"/>
                  </a:lnTo>
                  <a:lnTo>
                    <a:pt x="78565" y="5907"/>
                  </a:lnTo>
                  <a:lnTo>
                    <a:pt x="85803" y="3713"/>
                  </a:lnTo>
                  <a:lnTo>
                    <a:pt x="93263" y="2227"/>
                  </a:lnTo>
                  <a:lnTo>
                    <a:pt x="100734" y="742"/>
                  </a:lnTo>
                  <a:lnTo>
                    <a:pt x="108271" y="0"/>
                  </a:lnTo>
                  <a:lnTo>
                    <a:pt x="115875" y="0"/>
                  </a:lnTo>
                  <a:lnTo>
                    <a:pt x="5079892" y="0"/>
                  </a:lnTo>
                  <a:lnTo>
                    <a:pt x="5087496" y="0"/>
                  </a:lnTo>
                  <a:lnTo>
                    <a:pt x="5095033" y="742"/>
                  </a:lnTo>
                  <a:lnTo>
                    <a:pt x="5102493" y="2227"/>
                  </a:lnTo>
                  <a:lnTo>
                    <a:pt x="5109964" y="3713"/>
                  </a:lnTo>
                  <a:lnTo>
                    <a:pt x="5117202" y="5907"/>
                  </a:lnTo>
                  <a:lnTo>
                    <a:pt x="5124229" y="8823"/>
                  </a:lnTo>
                  <a:lnTo>
                    <a:pt x="5131256" y="11727"/>
                  </a:lnTo>
                  <a:lnTo>
                    <a:pt x="5161827" y="33940"/>
                  </a:lnTo>
                  <a:lnTo>
                    <a:pt x="5167203" y="39316"/>
                  </a:lnTo>
                  <a:lnTo>
                    <a:pt x="5172013" y="45168"/>
                  </a:lnTo>
                  <a:lnTo>
                    <a:pt x="5176237" y="51497"/>
                  </a:lnTo>
                  <a:lnTo>
                    <a:pt x="5180471" y="57826"/>
                  </a:lnTo>
                  <a:lnTo>
                    <a:pt x="5193539" y="93274"/>
                  </a:lnTo>
                  <a:lnTo>
                    <a:pt x="5195024" y="100734"/>
                  </a:lnTo>
                  <a:lnTo>
                    <a:pt x="5195767" y="108271"/>
                  </a:lnTo>
                  <a:lnTo>
                    <a:pt x="5195767" y="115875"/>
                  </a:lnTo>
                  <a:lnTo>
                    <a:pt x="5195767" y="998097"/>
                  </a:lnTo>
                  <a:lnTo>
                    <a:pt x="5195767" y="1005701"/>
                  </a:lnTo>
                  <a:lnTo>
                    <a:pt x="5195024" y="1013238"/>
                  </a:lnTo>
                  <a:lnTo>
                    <a:pt x="5193539" y="1020698"/>
                  </a:lnTo>
                  <a:lnTo>
                    <a:pt x="5192054" y="1028157"/>
                  </a:lnTo>
                  <a:lnTo>
                    <a:pt x="5189859" y="1035407"/>
                  </a:lnTo>
                  <a:lnTo>
                    <a:pt x="5186944" y="1042434"/>
                  </a:lnTo>
                  <a:lnTo>
                    <a:pt x="5184029" y="1049473"/>
                  </a:lnTo>
                  <a:lnTo>
                    <a:pt x="5180471" y="1056145"/>
                  </a:lnTo>
                  <a:lnTo>
                    <a:pt x="5176237" y="1062474"/>
                  </a:lnTo>
                  <a:lnTo>
                    <a:pt x="5172013" y="1068792"/>
                  </a:lnTo>
                  <a:lnTo>
                    <a:pt x="5137940" y="1098665"/>
                  </a:lnTo>
                  <a:lnTo>
                    <a:pt x="5124229" y="1105149"/>
                  </a:lnTo>
                  <a:lnTo>
                    <a:pt x="5117202" y="1108064"/>
                  </a:lnTo>
                  <a:lnTo>
                    <a:pt x="5109952" y="1110259"/>
                  </a:lnTo>
                  <a:lnTo>
                    <a:pt x="5102493" y="1111744"/>
                  </a:lnTo>
                  <a:lnTo>
                    <a:pt x="5095033" y="1113229"/>
                  </a:lnTo>
                  <a:lnTo>
                    <a:pt x="5087496" y="1113972"/>
                  </a:lnTo>
                  <a:lnTo>
                    <a:pt x="5079892" y="1113972"/>
                  </a:lnTo>
                  <a:lnTo>
                    <a:pt x="115875" y="1113972"/>
                  </a:lnTo>
                  <a:lnTo>
                    <a:pt x="108271" y="1113972"/>
                  </a:lnTo>
                  <a:lnTo>
                    <a:pt x="100734" y="1113229"/>
                  </a:lnTo>
                  <a:lnTo>
                    <a:pt x="93263" y="1111744"/>
                  </a:lnTo>
                  <a:lnTo>
                    <a:pt x="85803" y="1110259"/>
                  </a:lnTo>
                  <a:lnTo>
                    <a:pt x="78565" y="1108064"/>
                  </a:lnTo>
                  <a:lnTo>
                    <a:pt x="71538" y="1105149"/>
                  </a:lnTo>
                  <a:lnTo>
                    <a:pt x="64499" y="1102245"/>
                  </a:lnTo>
                  <a:lnTo>
                    <a:pt x="28564" y="1074645"/>
                  </a:lnTo>
                  <a:lnTo>
                    <a:pt x="19530" y="1062474"/>
                  </a:lnTo>
                  <a:lnTo>
                    <a:pt x="15296" y="1056145"/>
                  </a:lnTo>
                  <a:lnTo>
                    <a:pt x="11738" y="1049473"/>
                  </a:lnTo>
                  <a:lnTo>
                    <a:pt x="8823" y="1042434"/>
                  </a:lnTo>
                  <a:lnTo>
                    <a:pt x="5907" y="1035407"/>
                  </a:lnTo>
                  <a:lnTo>
                    <a:pt x="3713" y="1028157"/>
                  </a:lnTo>
                  <a:lnTo>
                    <a:pt x="2227" y="1020698"/>
                  </a:lnTo>
                  <a:lnTo>
                    <a:pt x="742" y="1013238"/>
                  </a:lnTo>
                  <a:lnTo>
                    <a:pt x="0" y="1005701"/>
                  </a:lnTo>
                  <a:lnTo>
                    <a:pt x="0" y="998097"/>
                  </a:lnTo>
                  <a:close/>
                </a:path>
              </a:pathLst>
            </a:custGeom>
            <a:ln w="831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4444" y="3807458"/>
              <a:ext cx="282649" cy="2909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36392" y="3890146"/>
              <a:ext cx="135372" cy="13052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4349539" y="4175587"/>
            <a:ext cx="4689475" cy="52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80" dirty="0">
                <a:solidFill>
                  <a:srgbClr val="374552"/>
                </a:solidFill>
                <a:latin typeface="Tahoma"/>
                <a:cs typeface="Tahoma"/>
              </a:rPr>
              <a:t>Behavioral</a:t>
            </a:r>
            <a:r>
              <a:rPr sz="1000" b="1" spc="-3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374552"/>
                </a:solidFill>
                <a:latin typeface="Tahoma"/>
                <a:cs typeface="Tahoma"/>
              </a:rPr>
              <a:t>Comparison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38200"/>
              </a:lnSpc>
              <a:spcBef>
                <a:spcPts val="275"/>
              </a:spcBef>
            </a:pP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Boxplot 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analyses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comparing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violators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5" dirty="0">
                <a:solidFill>
                  <a:srgbClr val="374552"/>
                </a:solidFill>
                <a:latin typeface="Verdana"/>
                <a:cs typeface="Verdana"/>
              </a:rPr>
              <a:t>versus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compliant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users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show that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violators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consistently</a:t>
            </a:r>
            <a:r>
              <a:rPr sz="7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stay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significantly</a:t>
            </a:r>
            <a:r>
              <a:rPr sz="7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longer,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indicating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intentional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30" dirty="0">
                <a:solidFill>
                  <a:srgbClr val="374552"/>
                </a:solidFill>
                <a:latin typeface="Verdana"/>
                <a:cs typeface="Verdana"/>
              </a:rPr>
              <a:t>overstay</a:t>
            </a:r>
            <a:r>
              <a:rPr sz="75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behavior.</a:t>
            </a:r>
            <a:endParaRPr sz="75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256084" y="4912829"/>
            <a:ext cx="5205095" cy="1115060"/>
            <a:chOff x="4256084" y="4912829"/>
            <a:chExt cx="5205095" cy="1115060"/>
          </a:xfrm>
        </p:grpSpPr>
        <p:sp>
          <p:nvSpPr>
            <p:cNvPr id="27" name="object 27"/>
            <p:cNvSpPr/>
            <p:nvPr/>
          </p:nvSpPr>
          <p:spPr>
            <a:xfrm>
              <a:off x="4260529" y="4917274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5079892" y="0"/>
                  </a:moveTo>
                  <a:lnTo>
                    <a:pt x="115875" y="0"/>
                  </a:lnTo>
                  <a:lnTo>
                    <a:pt x="104461" y="550"/>
                  </a:lnTo>
                  <a:lnTo>
                    <a:pt x="61200" y="13698"/>
                  </a:lnTo>
                  <a:lnTo>
                    <a:pt x="26259" y="42400"/>
                  </a:lnTo>
                  <a:lnTo>
                    <a:pt x="4961" y="82286"/>
                  </a:lnTo>
                  <a:lnTo>
                    <a:pt x="0" y="115875"/>
                  </a:lnTo>
                  <a:lnTo>
                    <a:pt x="0" y="989782"/>
                  </a:lnTo>
                  <a:lnTo>
                    <a:pt x="8823" y="1034123"/>
                  </a:lnTo>
                  <a:lnTo>
                    <a:pt x="33940" y="1071719"/>
                  </a:lnTo>
                  <a:lnTo>
                    <a:pt x="71538" y="1096837"/>
                  </a:lnTo>
                  <a:lnTo>
                    <a:pt x="115875" y="1105657"/>
                  </a:lnTo>
                  <a:lnTo>
                    <a:pt x="5079892" y="1105657"/>
                  </a:lnTo>
                  <a:lnTo>
                    <a:pt x="5124229" y="1096837"/>
                  </a:lnTo>
                  <a:lnTo>
                    <a:pt x="5161827" y="1071719"/>
                  </a:lnTo>
                  <a:lnTo>
                    <a:pt x="5186944" y="1034123"/>
                  </a:lnTo>
                  <a:lnTo>
                    <a:pt x="5195767" y="989782"/>
                  </a:lnTo>
                  <a:lnTo>
                    <a:pt x="5195767" y="115875"/>
                  </a:lnTo>
                  <a:lnTo>
                    <a:pt x="5186944" y="71527"/>
                  </a:lnTo>
                  <a:lnTo>
                    <a:pt x="5161827" y="33940"/>
                  </a:lnTo>
                  <a:lnTo>
                    <a:pt x="5124229" y="8823"/>
                  </a:lnTo>
                  <a:lnTo>
                    <a:pt x="507989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64685" y="4921428"/>
              <a:ext cx="5187454" cy="109734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60529" y="4917274"/>
              <a:ext cx="5196205" cy="1106170"/>
            </a:xfrm>
            <a:custGeom>
              <a:avLst/>
              <a:gdLst/>
              <a:ahLst/>
              <a:cxnLst/>
              <a:rect l="l" t="t" r="r" b="b"/>
              <a:pathLst>
                <a:path w="5196205" h="1106170">
                  <a:moveTo>
                    <a:pt x="0" y="989782"/>
                  </a:moveTo>
                  <a:lnTo>
                    <a:pt x="0" y="115875"/>
                  </a:lnTo>
                  <a:lnTo>
                    <a:pt x="0" y="108271"/>
                  </a:lnTo>
                  <a:lnTo>
                    <a:pt x="742" y="100734"/>
                  </a:lnTo>
                  <a:lnTo>
                    <a:pt x="2227" y="93274"/>
                  </a:lnTo>
                  <a:lnTo>
                    <a:pt x="3713" y="85803"/>
                  </a:lnTo>
                  <a:lnTo>
                    <a:pt x="5907" y="78565"/>
                  </a:lnTo>
                  <a:lnTo>
                    <a:pt x="8823" y="71527"/>
                  </a:lnTo>
                  <a:lnTo>
                    <a:pt x="11738" y="64499"/>
                  </a:lnTo>
                  <a:lnTo>
                    <a:pt x="15296" y="57826"/>
                  </a:lnTo>
                  <a:lnTo>
                    <a:pt x="19530" y="51497"/>
                  </a:lnTo>
                  <a:lnTo>
                    <a:pt x="23753" y="45168"/>
                  </a:lnTo>
                  <a:lnTo>
                    <a:pt x="28564" y="39316"/>
                  </a:lnTo>
                  <a:lnTo>
                    <a:pt x="33940" y="33940"/>
                  </a:lnTo>
                  <a:lnTo>
                    <a:pt x="39316" y="28564"/>
                  </a:lnTo>
                  <a:lnTo>
                    <a:pt x="71538" y="8823"/>
                  </a:lnTo>
                  <a:lnTo>
                    <a:pt x="78565" y="5907"/>
                  </a:lnTo>
                  <a:lnTo>
                    <a:pt x="85803" y="3713"/>
                  </a:lnTo>
                  <a:lnTo>
                    <a:pt x="93263" y="2227"/>
                  </a:lnTo>
                  <a:lnTo>
                    <a:pt x="100734" y="742"/>
                  </a:lnTo>
                  <a:lnTo>
                    <a:pt x="108271" y="0"/>
                  </a:lnTo>
                  <a:lnTo>
                    <a:pt x="115875" y="0"/>
                  </a:lnTo>
                  <a:lnTo>
                    <a:pt x="5079892" y="0"/>
                  </a:lnTo>
                  <a:lnTo>
                    <a:pt x="5087496" y="0"/>
                  </a:lnTo>
                  <a:lnTo>
                    <a:pt x="5095033" y="742"/>
                  </a:lnTo>
                  <a:lnTo>
                    <a:pt x="5102493" y="2227"/>
                  </a:lnTo>
                  <a:lnTo>
                    <a:pt x="5109964" y="3713"/>
                  </a:lnTo>
                  <a:lnTo>
                    <a:pt x="5117202" y="5907"/>
                  </a:lnTo>
                  <a:lnTo>
                    <a:pt x="5124229" y="8823"/>
                  </a:lnTo>
                  <a:lnTo>
                    <a:pt x="5131256" y="11727"/>
                  </a:lnTo>
                  <a:lnTo>
                    <a:pt x="5167203" y="39316"/>
                  </a:lnTo>
                  <a:lnTo>
                    <a:pt x="5176237" y="51497"/>
                  </a:lnTo>
                  <a:lnTo>
                    <a:pt x="5180471" y="57826"/>
                  </a:lnTo>
                  <a:lnTo>
                    <a:pt x="5193539" y="93274"/>
                  </a:lnTo>
                  <a:lnTo>
                    <a:pt x="5195024" y="100734"/>
                  </a:lnTo>
                  <a:lnTo>
                    <a:pt x="5195767" y="108271"/>
                  </a:lnTo>
                  <a:lnTo>
                    <a:pt x="5195767" y="115875"/>
                  </a:lnTo>
                  <a:lnTo>
                    <a:pt x="5195767" y="989782"/>
                  </a:lnTo>
                  <a:lnTo>
                    <a:pt x="5195767" y="997390"/>
                  </a:lnTo>
                  <a:lnTo>
                    <a:pt x="5195024" y="1004924"/>
                  </a:lnTo>
                  <a:lnTo>
                    <a:pt x="5193539" y="1012388"/>
                  </a:lnTo>
                  <a:lnTo>
                    <a:pt x="5192054" y="1019849"/>
                  </a:lnTo>
                  <a:lnTo>
                    <a:pt x="5189859" y="1027097"/>
                  </a:lnTo>
                  <a:lnTo>
                    <a:pt x="5186944" y="1034123"/>
                  </a:lnTo>
                  <a:lnTo>
                    <a:pt x="5184029" y="1041155"/>
                  </a:lnTo>
                  <a:lnTo>
                    <a:pt x="5180471" y="1047832"/>
                  </a:lnTo>
                  <a:lnTo>
                    <a:pt x="5176237" y="1054158"/>
                  </a:lnTo>
                  <a:lnTo>
                    <a:pt x="5172013" y="1060484"/>
                  </a:lnTo>
                  <a:lnTo>
                    <a:pt x="5144269" y="1086128"/>
                  </a:lnTo>
                  <a:lnTo>
                    <a:pt x="5137940" y="1090355"/>
                  </a:lnTo>
                  <a:lnTo>
                    <a:pt x="5131256" y="1093927"/>
                  </a:lnTo>
                  <a:lnTo>
                    <a:pt x="5124229" y="1096837"/>
                  </a:lnTo>
                  <a:lnTo>
                    <a:pt x="5117202" y="1099751"/>
                  </a:lnTo>
                  <a:lnTo>
                    <a:pt x="5109952" y="1101946"/>
                  </a:lnTo>
                  <a:lnTo>
                    <a:pt x="5102493" y="1103431"/>
                  </a:lnTo>
                  <a:lnTo>
                    <a:pt x="5095033" y="1104916"/>
                  </a:lnTo>
                  <a:lnTo>
                    <a:pt x="5087496" y="1105657"/>
                  </a:lnTo>
                  <a:lnTo>
                    <a:pt x="5079892" y="1105657"/>
                  </a:lnTo>
                  <a:lnTo>
                    <a:pt x="115875" y="1105657"/>
                  </a:lnTo>
                  <a:lnTo>
                    <a:pt x="108271" y="1105657"/>
                  </a:lnTo>
                  <a:lnTo>
                    <a:pt x="100734" y="1104916"/>
                  </a:lnTo>
                  <a:lnTo>
                    <a:pt x="93263" y="1103431"/>
                  </a:lnTo>
                  <a:lnTo>
                    <a:pt x="85803" y="1101946"/>
                  </a:lnTo>
                  <a:lnTo>
                    <a:pt x="78565" y="1099751"/>
                  </a:lnTo>
                  <a:lnTo>
                    <a:pt x="71538" y="1096837"/>
                  </a:lnTo>
                  <a:lnTo>
                    <a:pt x="64499" y="1093927"/>
                  </a:lnTo>
                  <a:lnTo>
                    <a:pt x="57826" y="1090355"/>
                  </a:lnTo>
                  <a:lnTo>
                    <a:pt x="51497" y="1086128"/>
                  </a:lnTo>
                  <a:lnTo>
                    <a:pt x="45168" y="1081903"/>
                  </a:lnTo>
                  <a:lnTo>
                    <a:pt x="19530" y="1054158"/>
                  </a:lnTo>
                  <a:lnTo>
                    <a:pt x="15296" y="1047832"/>
                  </a:lnTo>
                  <a:lnTo>
                    <a:pt x="11738" y="1041155"/>
                  </a:lnTo>
                  <a:lnTo>
                    <a:pt x="8823" y="1034123"/>
                  </a:lnTo>
                  <a:lnTo>
                    <a:pt x="5907" y="1027097"/>
                  </a:lnTo>
                  <a:lnTo>
                    <a:pt x="3713" y="1019849"/>
                  </a:lnTo>
                  <a:lnTo>
                    <a:pt x="2227" y="1012388"/>
                  </a:lnTo>
                  <a:lnTo>
                    <a:pt x="742" y="1004924"/>
                  </a:lnTo>
                  <a:lnTo>
                    <a:pt x="0" y="997390"/>
                  </a:lnTo>
                  <a:lnTo>
                    <a:pt x="0" y="989782"/>
                  </a:lnTo>
                  <a:close/>
                </a:path>
              </a:pathLst>
            </a:custGeom>
            <a:ln w="831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4444" y="5021189"/>
              <a:ext cx="282649" cy="28264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39274" y="5096008"/>
              <a:ext cx="132536" cy="13251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349539" y="5389321"/>
            <a:ext cx="4625340" cy="52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75" dirty="0">
                <a:solidFill>
                  <a:srgbClr val="374552"/>
                </a:solidFill>
                <a:latin typeface="Tahoma"/>
                <a:cs typeface="Tahoma"/>
              </a:rPr>
              <a:t>Enforcement</a:t>
            </a:r>
            <a:r>
              <a:rPr sz="1000" b="1" spc="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374552"/>
                </a:solidFill>
                <a:latin typeface="Tahoma"/>
                <a:cs typeface="Tahoma"/>
              </a:rPr>
              <a:t>Strategy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30900"/>
              </a:lnSpc>
              <a:spcBef>
                <a:spcPts val="340"/>
              </a:spcBef>
            </a:pP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These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insights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directly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shape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targeted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enforcement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strategies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7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policy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 adjustments,</a:t>
            </a:r>
            <a:r>
              <a:rPr sz="7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ensuring effective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rule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implementation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across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the</a:t>
            </a:r>
            <a:r>
              <a:rPr sz="75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entire</a:t>
            </a:r>
            <a:r>
              <a:rPr sz="750" dirty="0">
                <a:solidFill>
                  <a:srgbClr val="374552"/>
                </a:solidFill>
                <a:latin typeface="Verdana"/>
                <a:cs typeface="Verdana"/>
              </a:rPr>
              <a:t> parking </a:t>
            </a:r>
            <a:r>
              <a:rPr sz="750" spc="-10" dirty="0">
                <a:solidFill>
                  <a:srgbClr val="374552"/>
                </a:solidFill>
                <a:latin typeface="Verdana"/>
                <a:cs typeface="Verdana"/>
              </a:rPr>
              <a:t>system.</a:t>
            </a:r>
            <a:endParaRPr sz="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635" y="732536"/>
            <a:ext cx="567499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15" dirty="0"/>
              <a:t>The</a:t>
            </a:r>
            <a:r>
              <a:rPr spc="-305" dirty="0"/>
              <a:t> </a:t>
            </a:r>
            <a:r>
              <a:rPr spc="-285" dirty="0"/>
              <a:t>Urban</a:t>
            </a:r>
            <a:r>
              <a:rPr spc="-300" dirty="0"/>
              <a:t> </a:t>
            </a:r>
            <a:r>
              <a:rPr spc="-250" dirty="0"/>
              <a:t>Parking</a:t>
            </a:r>
            <a:r>
              <a:rPr spc="-305" dirty="0"/>
              <a:t> </a:t>
            </a:r>
            <a:r>
              <a:rPr spc="-204" dirty="0"/>
              <a:t>Challenge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0550" y="1628774"/>
            <a:ext cx="5038725" cy="1952625"/>
            <a:chOff x="590550" y="1628774"/>
            <a:chExt cx="5038725" cy="1952625"/>
          </a:xfrm>
        </p:grpSpPr>
        <p:sp>
          <p:nvSpPr>
            <p:cNvPr id="4" name="object 4"/>
            <p:cNvSpPr/>
            <p:nvPr/>
          </p:nvSpPr>
          <p:spPr>
            <a:xfrm>
              <a:off x="595312" y="1633537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4822380" y="0"/>
                  </a:moveTo>
                  <a:lnTo>
                    <a:pt x="206822" y="0"/>
                  </a:lnTo>
                  <a:lnTo>
                    <a:pt x="196662" y="247"/>
                  </a:lnTo>
                  <a:lnTo>
                    <a:pt x="156556" y="6203"/>
                  </a:lnTo>
                  <a:lnTo>
                    <a:pt x="118382" y="19863"/>
                  </a:lnTo>
                  <a:lnTo>
                    <a:pt x="83605" y="40706"/>
                  </a:lnTo>
                  <a:lnTo>
                    <a:pt x="53568" y="67939"/>
                  </a:lnTo>
                  <a:lnTo>
                    <a:pt x="29416" y="100507"/>
                  </a:lnTo>
                  <a:lnTo>
                    <a:pt x="12084" y="137155"/>
                  </a:lnTo>
                  <a:lnTo>
                    <a:pt x="2235" y="176487"/>
                  </a:lnTo>
                  <a:lnTo>
                    <a:pt x="0" y="206819"/>
                  </a:lnTo>
                  <a:lnTo>
                    <a:pt x="0" y="1736280"/>
                  </a:lnTo>
                  <a:lnTo>
                    <a:pt x="3973" y="1776628"/>
                  </a:lnTo>
                  <a:lnTo>
                    <a:pt x="15741" y="1815426"/>
                  </a:lnTo>
                  <a:lnTo>
                    <a:pt x="34855" y="1851177"/>
                  </a:lnTo>
                  <a:lnTo>
                    <a:pt x="60577" y="1882520"/>
                  </a:lnTo>
                  <a:lnTo>
                    <a:pt x="91916" y="1908251"/>
                  </a:lnTo>
                  <a:lnTo>
                    <a:pt x="127674" y="1927351"/>
                  </a:lnTo>
                  <a:lnTo>
                    <a:pt x="166474" y="1939124"/>
                  </a:lnTo>
                  <a:lnTo>
                    <a:pt x="206822" y="1943099"/>
                  </a:lnTo>
                  <a:lnTo>
                    <a:pt x="4822380" y="1943099"/>
                  </a:lnTo>
                  <a:lnTo>
                    <a:pt x="4862728" y="1939124"/>
                  </a:lnTo>
                  <a:lnTo>
                    <a:pt x="4901526" y="1927351"/>
                  </a:lnTo>
                  <a:lnTo>
                    <a:pt x="4937269" y="1908251"/>
                  </a:lnTo>
                  <a:lnTo>
                    <a:pt x="4968620" y="1882520"/>
                  </a:lnTo>
                  <a:lnTo>
                    <a:pt x="4994338" y="1851177"/>
                  </a:lnTo>
                  <a:lnTo>
                    <a:pt x="5013451" y="1815426"/>
                  </a:lnTo>
                  <a:lnTo>
                    <a:pt x="5025224" y="1776628"/>
                  </a:lnTo>
                  <a:lnTo>
                    <a:pt x="5029199" y="1736280"/>
                  </a:lnTo>
                  <a:lnTo>
                    <a:pt x="5029199" y="206819"/>
                  </a:lnTo>
                  <a:lnTo>
                    <a:pt x="5025224" y="166471"/>
                  </a:lnTo>
                  <a:lnTo>
                    <a:pt x="5013451" y="127673"/>
                  </a:lnTo>
                  <a:lnTo>
                    <a:pt x="4994338" y="91922"/>
                  </a:lnTo>
                  <a:lnTo>
                    <a:pt x="4968620" y="60578"/>
                  </a:lnTo>
                  <a:lnTo>
                    <a:pt x="4937277" y="34861"/>
                  </a:lnTo>
                  <a:lnTo>
                    <a:pt x="4901526" y="15747"/>
                  </a:lnTo>
                  <a:lnTo>
                    <a:pt x="4862728" y="3975"/>
                  </a:lnTo>
                  <a:lnTo>
                    <a:pt x="4822380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1638300"/>
              <a:ext cx="5019674" cy="19335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5312" y="1633537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0" y="1736280"/>
                  </a:moveTo>
                  <a:lnTo>
                    <a:pt x="0" y="206819"/>
                  </a:lnTo>
                  <a:lnTo>
                    <a:pt x="0" y="200050"/>
                  </a:lnTo>
                  <a:lnTo>
                    <a:pt x="332" y="193294"/>
                  </a:lnTo>
                  <a:lnTo>
                    <a:pt x="6940" y="153263"/>
                  </a:lnTo>
                  <a:lnTo>
                    <a:pt x="8905" y="146786"/>
                  </a:lnTo>
                  <a:lnTo>
                    <a:pt x="10869" y="140296"/>
                  </a:lnTo>
                  <a:lnTo>
                    <a:pt x="27612" y="103352"/>
                  </a:lnTo>
                  <a:lnTo>
                    <a:pt x="34855" y="91922"/>
                  </a:lnTo>
                  <a:lnTo>
                    <a:pt x="38620" y="86283"/>
                  </a:lnTo>
                  <a:lnTo>
                    <a:pt x="42649" y="80848"/>
                  </a:lnTo>
                  <a:lnTo>
                    <a:pt x="46945" y="75615"/>
                  </a:lnTo>
                  <a:lnTo>
                    <a:pt x="51241" y="70370"/>
                  </a:lnTo>
                  <a:lnTo>
                    <a:pt x="55786" y="65366"/>
                  </a:lnTo>
                  <a:lnTo>
                    <a:pt x="60577" y="60579"/>
                  </a:lnTo>
                  <a:lnTo>
                    <a:pt x="65365" y="55791"/>
                  </a:lnTo>
                  <a:lnTo>
                    <a:pt x="70380" y="51244"/>
                  </a:lnTo>
                  <a:lnTo>
                    <a:pt x="75614" y="46951"/>
                  </a:lnTo>
                  <a:lnTo>
                    <a:pt x="80853" y="42646"/>
                  </a:lnTo>
                  <a:lnTo>
                    <a:pt x="86285" y="38620"/>
                  </a:lnTo>
                  <a:lnTo>
                    <a:pt x="91916" y="34861"/>
                  </a:lnTo>
                  <a:lnTo>
                    <a:pt x="97552" y="31089"/>
                  </a:lnTo>
                  <a:lnTo>
                    <a:pt x="127674" y="15748"/>
                  </a:lnTo>
                  <a:lnTo>
                    <a:pt x="133930" y="13157"/>
                  </a:lnTo>
                  <a:lnTo>
                    <a:pt x="173117" y="2654"/>
                  </a:lnTo>
                  <a:lnTo>
                    <a:pt x="200050" y="0"/>
                  </a:lnTo>
                  <a:lnTo>
                    <a:pt x="206822" y="0"/>
                  </a:lnTo>
                  <a:lnTo>
                    <a:pt x="4822380" y="0"/>
                  </a:lnTo>
                  <a:lnTo>
                    <a:pt x="4829149" y="0"/>
                  </a:lnTo>
                  <a:lnTo>
                    <a:pt x="4835906" y="330"/>
                  </a:lnTo>
                  <a:lnTo>
                    <a:pt x="4875936" y="6934"/>
                  </a:lnTo>
                  <a:lnTo>
                    <a:pt x="4913896" y="21234"/>
                  </a:lnTo>
                  <a:lnTo>
                    <a:pt x="4919865" y="24422"/>
                  </a:lnTo>
                  <a:lnTo>
                    <a:pt x="4925847" y="27609"/>
                  </a:lnTo>
                  <a:lnTo>
                    <a:pt x="4931651" y="31089"/>
                  </a:lnTo>
                  <a:lnTo>
                    <a:pt x="4937277" y="34861"/>
                  </a:lnTo>
                  <a:lnTo>
                    <a:pt x="4942916" y="38620"/>
                  </a:lnTo>
                  <a:lnTo>
                    <a:pt x="4948351" y="42646"/>
                  </a:lnTo>
                  <a:lnTo>
                    <a:pt x="4953584" y="46951"/>
                  </a:lnTo>
                  <a:lnTo>
                    <a:pt x="4958816" y="51244"/>
                  </a:lnTo>
                  <a:lnTo>
                    <a:pt x="4986553" y="80848"/>
                  </a:lnTo>
                  <a:lnTo>
                    <a:pt x="4994338" y="91922"/>
                  </a:lnTo>
                  <a:lnTo>
                    <a:pt x="4998110" y="97548"/>
                  </a:lnTo>
                  <a:lnTo>
                    <a:pt x="5001590" y="103352"/>
                  </a:lnTo>
                  <a:lnTo>
                    <a:pt x="5004777" y="109321"/>
                  </a:lnTo>
                  <a:lnTo>
                    <a:pt x="5007978" y="115303"/>
                  </a:lnTo>
                  <a:lnTo>
                    <a:pt x="5020297" y="146786"/>
                  </a:lnTo>
                  <a:lnTo>
                    <a:pt x="5022265" y="153263"/>
                  </a:lnTo>
                  <a:lnTo>
                    <a:pt x="5028196" y="186550"/>
                  </a:lnTo>
                  <a:lnTo>
                    <a:pt x="5028869" y="193294"/>
                  </a:lnTo>
                  <a:lnTo>
                    <a:pt x="5029200" y="200050"/>
                  </a:lnTo>
                  <a:lnTo>
                    <a:pt x="5029200" y="206819"/>
                  </a:lnTo>
                  <a:lnTo>
                    <a:pt x="5029200" y="1736280"/>
                  </a:lnTo>
                  <a:lnTo>
                    <a:pt x="5029200" y="1743049"/>
                  </a:lnTo>
                  <a:lnTo>
                    <a:pt x="5028869" y="1749806"/>
                  </a:lnTo>
                  <a:lnTo>
                    <a:pt x="5028196" y="1756549"/>
                  </a:lnTo>
                  <a:lnTo>
                    <a:pt x="5027536" y="1763293"/>
                  </a:lnTo>
                  <a:lnTo>
                    <a:pt x="5020297" y="1796313"/>
                  </a:lnTo>
                  <a:lnTo>
                    <a:pt x="5018328" y="1802790"/>
                  </a:lnTo>
                  <a:lnTo>
                    <a:pt x="5016042" y="1809165"/>
                  </a:lnTo>
                  <a:lnTo>
                    <a:pt x="5013452" y="1815426"/>
                  </a:lnTo>
                  <a:lnTo>
                    <a:pt x="5010861" y="1821688"/>
                  </a:lnTo>
                  <a:lnTo>
                    <a:pt x="5007978" y="1827796"/>
                  </a:lnTo>
                  <a:lnTo>
                    <a:pt x="5004777" y="1833765"/>
                  </a:lnTo>
                  <a:lnTo>
                    <a:pt x="5001577" y="1839747"/>
                  </a:lnTo>
                  <a:lnTo>
                    <a:pt x="4998110" y="1845551"/>
                  </a:lnTo>
                  <a:lnTo>
                    <a:pt x="4994338" y="1851177"/>
                  </a:lnTo>
                  <a:lnTo>
                    <a:pt x="4990579" y="1856816"/>
                  </a:lnTo>
                  <a:lnTo>
                    <a:pt x="4963833" y="1887308"/>
                  </a:lnTo>
                  <a:lnTo>
                    <a:pt x="4953584" y="1896148"/>
                  </a:lnTo>
                  <a:lnTo>
                    <a:pt x="4948351" y="1900453"/>
                  </a:lnTo>
                  <a:lnTo>
                    <a:pt x="4942916" y="1904479"/>
                  </a:lnTo>
                  <a:lnTo>
                    <a:pt x="4937277" y="1908238"/>
                  </a:lnTo>
                  <a:lnTo>
                    <a:pt x="4931651" y="1912010"/>
                  </a:lnTo>
                  <a:lnTo>
                    <a:pt x="4925847" y="1915477"/>
                  </a:lnTo>
                  <a:lnTo>
                    <a:pt x="4919865" y="1918677"/>
                  </a:lnTo>
                  <a:lnTo>
                    <a:pt x="4913896" y="1921878"/>
                  </a:lnTo>
                  <a:lnTo>
                    <a:pt x="4907775" y="1924761"/>
                  </a:lnTo>
                  <a:lnTo>
                    <a:pt x="4901526" y="1927352"/>
                  </a:lnTo>
                  <a:lnTo>
                    <a:pt x="4895265" y="1929955"/>
                  </a:lnTo>
                  <a:lnTo>
                    <a:pt x="4888890" y="1932228"/>
                  </a:lnTo>
                  <a:lnTo>
                    <a:pt x="4882413" y="1934197"/>
                  </a:lnTo>
                  <a:lnTo>
                    <a:pt x="4875936" y="1936165"/>
                  </a:lnTo>
                  <a:lnTo>
                    <a:pt x="4869370" y="1937804"/>
                  </a:lnTo>
                  <a:lnTo>
                    <a:pt x="4862728" y="1939124"/>
                  </a:lnTo>
                  <a:lnTo>
                    <a:pt x="4856086" y="1940445"/>
                  </a:lnTo>
                  <a:lnTo>
                    <a:pt x="4849393" y="1941436"/>
                  </a:lnTo>
                  <a:lnTo>
                    <a:pt x="4842649" y="1942109"/>
                  </a:lnTo>
                  <a:lnTo>
                    <a:pt x="4835906" y="1942769"/>
                  </a:lnTo>
                  <a:lnTo>
                    <a:pt x="4829149" y="1943100"/>
                  </a:lnTo>
                  <a:lnTo>
                    <a:pt x="4822380" y="1943100"/>
                  </a:lnTo>
                  <a:lnTo>
                    <a:pt x="206822" y="1943100"/>
                  </a:lnTo>
                  <a:lnTo>
                    <a:pt x="200050" y="1943100"/>
                  </a:lnTo>
                  <a:lnTo>
                    <a:pt x="193292" y="1942769"/>
                  </a:lnTo>
                  <a:lnTo>
                    <a:pt x="153268" y="1936165"/>
                  </a:lnTo>
                  <a:lnTo>
                    <a:pt x="127674" y="1927352"/>
                  </a:lnTo>
                  <a:lnTo>
                    <a:pt x="121414" y="1924761"/>
                  </a:lnTo>
                  <a:lnTo>
                    <a:pt x="86285" y="1904479"/>
                  </a:lnTo>
                  <a:lnTo>
                    <a:pt x="75614" y="1896148"/>
                  </a:lnTo>
                  <a:lnTo>
                    <a:pt x="70380" y="1891855"/>
                  </a:lnTo>
                  <a:lnTo>
                    <a:pt x="65365" y="1887308"/>
                  </a:lnTo>
                  <a:lnTo>
                    <a:pt x="60577" y="1882521"/>
                  </a:lnTo>
                  <a:lnTo>
                    <a:pt x="55786" y="1877733"/>
                  </a:lnTo>
                  <a:lnTo>
                    <a:pt x="34855" y="1851177"/>
                  </a:lnTo>
                  <a:lnTo>
                    <a:pt x="31089" y="1845551"/>
                  </a:lnTo>
                  <a:lnTo>
                    <a:pt x="27612" y="1839747"/>
                  </a:lnTo>
                  <a:lnTo>
                    <a:pt x="24422" y="1833765"/>
                  </a:lnTo>
                  <a:lnTo>
                    <a:pt x="21228" y="1827796"/>
                  </a:lnTo>
                  <a:lnTo>
                    <a:pt x="8905" y="1796313"/>
                  </a:lnTo>
                  <a:lnTo>
                    <a:pt x="6940" y="1789836"/>
                  </a:lnTo>
                  <a:lnTo>
                    <a:pt x="5293" y="1783270"/>
                  </a:lnTo>
                  <a:lnTo>
                    <a:pt x="3973" y="1776628"/>
                  </a:lnTo>
                  <a:lnTo>
                    <a:pt x="2654" y="1769986"/>
                  </a:lnTo>
                  <a:lnTo>
                    <a:pt x="1662" y="1763293"/>
                  </a:lnTo>
                  <a:lnTo>
                    <a:pt x="996" y="1756549"/>
                  </a:lnTo>
                  <a:lnTo>
                    <a:pt x="332" y="1749806"/>
                  </a:lnTo>
                  <a:lnTo>
                    <a:pt x="0" y="1743049"/>
                  </a:lnTo>
                  <a:lnTo>
                    <a:pt x="0" y="173628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4" y="1809750"/>
              <a:ext cx="504824" cy="5048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675" y="1943099"/>
              <a:ext cx="99708" cy="2284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58377" y="2469705"/>
            <a:ext cx="420751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14" dirty="0">
                <a:solidFill>
                  <a:srgbClr val="374552"/>
                </a:solidFill>
                <a:latin typeface="Tahoma"/>
                <a:cs typeface="Tahoma"/>
              </a:rPr>
              <a:t>Congestion </a:t>
            </a:r>
            <a:r>
              <a:rPr sz="1750" b="1" spc="-10" dirty="0">
                <a:solidFill>
                  <a:srgbClr val="374552"/>
                </a:solidFill>
                <a:latin typeface="Tahoma"/>
                <a:cs typeface="Tahoma"/>
              </a:rPr>
              <a:t>Crisis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585"/>
              </a:spcBef>
            </a:pP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Drivers</a:t>
            </a:r>
            <a:r>
              <a:rPr sz="13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waste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searching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 spots,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increasing traffic</a:t>
            </a:r>
            <a:r>
              <a:rPr sz="1300" spc="-8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300" spc="-8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emissions.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800725" y="1628774"/>
            <a:ext cx="5038725" cy="1952625"/>
            <a:chOff x="5800725" y="1628774"/>
            <a:chExt cx="5038725" cy="1952625"/>
          </a:xfrm>
        </p:grpSpPr>
        <p:sp>
          <p:nvSpPr>
            <p:cNvPr id="11" name="object 11"/>
            <p:cNvSpPr/>
            <p:nvPr/>
          </p:nvSpPr>
          <p:spPr>
            <a:xfrm>
              <a:off x="5805487" y="1633537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4822380" y="0"/>
                  </a:moveTo>
                  <a:lnTo>
                    <a:pt x="206819" y="0"/>
                  </a:lnTo>
                  <a:lnTo>
                    <a:pt x="196661" y="247"/>
                  </a:lnTo>
                  <a:lnTo>
                    <a:pt x="156553" y="6203"/>
                  </a:lnTo>
                  <a:lnTo>
                    <a:pt x="118381" y="19863"/>
                  </a:lnTo>
                  <a:lnTo>
                    <a:pt x="83606" y="40706"/>
                  </a:lnTo>
                  <a:lnTo>
                    <a:pt x="53570" y="67939"/>
                  </a:lnTo>
                  <a:lnTo>
                    <a:pt x="29417" y="100507"/>
                  </a:lnTo>
                  <a:lnTo>
                    <a:pt x="12077" y="137155"/>
                  </a:lnTo>
                  <a:lnTo>
                    <a:pt x="2234" y="176487"/>
                  </a:lnTo>
                  <a:lnTo>
                    <a:pt x="0" y="206819"/>
                  </a:lnTo>
                  <a:lnTo>
                    <a:pt x="0" y="1736280"/>
                  </a:lnTo>
                  <a:lnTo>
                    <a:pt x="3975" y="1776628"/>
                  </a:lnTo>
                  <a:lnTo>
                    <a:pt x="15735" y="1815426"/>
                  </a:lnTo>
                  <a:lnTo>
                    <a:pt x="34861" y="1851177"/>
                  </a:lnTo>
                  <a:lnTo>
                    <a:pt x="60578" y="1882520"/>
                  </a:lnTo>
                  <a:lnTo>
                    <a:pt x="91922" y="1908251"/>
                  </a:lnTo>
                  <a:lnTo>
                    <a:pt x="127673" y="1927351"/>
                  </a:lnTo>
                  <a:lnTo>
                    <a:pt x="166471" y="1939124"/>
                  </a:lnTo>
                  <a:lnTo>
                    <a:pt x="206819" y="1943099"/>
                  </a:lnTo>
                  <a:lnTo>
                    <a:pt x="4822380" y="1943099"/>
                  </a:lnTo>
                  <a:lnTo>
                    <a:pt x="4862728" y="1939124"/>
                  </a:lnTo>
                  <a:lnTo>
                    <a:pt x="4901526" y="1927351"/>
                  </a:lnTo>
                  <a:lnTo>
                    <a:pt x="4937257" y="1908251"/>
                  </a:lnTo>
                  <a:lnTo>
                    <a:pt x="4968620" y="1882520"/>
                  </a:lnTo>
                  <a:lnTo>
                    <a:pt x="4994338" y="1851177"/>
                  </a:lnTo>
                  <a:lnTo>
                    <a:pt x="5013451" y="1815426"/>
                  </a:lnTo>
                  <a:lnTo>
                    <a:pt x="5025224" y="1776628"/>
                  </a:lnTo>
                  <a:lnTo>
                    <a:pt x="5029199" y="1736280"/>
                  </a:lnTo>
                  <a:lnTo>
                    <a:pt x="5029199" y="206819"/>
                  </a:lnTo>
                  <a:lnTo>
                    <a:pt x="5025224" y="166471"/>
                  </a:lnTo>
                  <a:lnTo>
                    <a:pt x="5013451" y="127673"/>
                  </a:lnTo>
                  <a:lnTo>
                    <a:pt x="4994338" y="91922"/>
                  </a:lnTo>
                  <a:lnTo>
                    <a:pt x="4968620" y="60578"/>
                  </a:lnTo>
                  <a:lnTo>
                    <a:pt x="4937277" y="34861"/>
                  </a:lnTo>
                  <a:lnTo>
                    <a:pt x="4901526" y="15747"/>
                  </a:lnTo>
                  <a:lnTo>
                    <a:pt x="4862728" y="3975"/>
                  </a:lnTo>
                  <a:lnTo>
                    <a:pt x="4822380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49" y="1638300"/>
              <a:ext cx="5019674" cy="193357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05487" y="1633537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0" y="1736280"/>
                  </a:moveTo>
                  <a:lnTo>
                    <a:pt x="0" y="206819"/>
                  </a:lnTo>
                  <a:lnTo>
                    <a:pt x="0" y="200050"/>
                  </a:lnTo>
                  <a:lnTo>
                    <a:pt x="330" y="193294"/>
                  </a:lnTo>
                  <a:lnTo>
                    <a:pt x="1003" y="186550"/>
                  </a:lnTo>
                  <a:lnTo>
                    <a:pt x="1663" y="179806"/>
                  </a:lnTo>
                  <a:lnTo>
                    <a:pt x="2654" y="173113"/>
                  </a:lnTo>
                  <a:lnTo>
                    <a:pt x="3975" y="166471"/>
                  </a:lnTo>
                  <a:lnTo>
                    <a:pt x="5295" y="159829"/>
                  </a:lnTo>
                  <a:lnTo>
                    <a:pt x="6934" y="153263"/>
                  </a:lnTo>
                  <a:lnTo>
                    <a:pt x="8902" y="146786"/>
                  </a:lnTo>
                  <a:lnTo>
                    <a:pt x="10871" y="140296"/>
                  </a:lnTo>
                  <a:lnTo>
                    <a:pt x="24422" y="109321"/>
                  </a:lnTo>
                  <a:lnTo>
                    <a:pt x="27609" y="103352"/>
                  </a:lnTo>
                  <a:lnTo>
                    <a:pt x="31089" y="97548"/>
                  </a:lnTo>
                  <a:lnTo>
                    <a:pt x="34861" y="91922"/>
                  </a:lnTo>
                  <a:lnTo>
                    <a:pt x="38620" y="86283"/>
                  </a:lnTo>
                  <a:lnTo>
                    <a:pt x="65366" y="55791"/>
                  </a:lnTo>
                  <a:lnTo>
                    <a:pt x="75615" y="46951"/>
                  </a:lnTo>
                  <a:lnTo>
                    <a:pt x="80848" y="42646"/>
                  </a:lnTo>
                  <a:lnTo>
                    <a:pt x="86283" y="38620"/>
                  </a:lnTo>
                  <a:lnTo>
                    <a:pt x="91922" y="34861"/>
                  </a:lnTo>
                  <a:lnTo>
                    <a:pt x="97548" y="31089"/>
                  </a:lnTo>
                  <a:lnTo>
                    <a:pt x="133934" y="13157"/>
                  </a:lnTo>
                  <a:lnTo>
                    <a:pt x="146786" y="8902"/>
                  </a:lnTo>
                  <a:lnTo>
                    <a:pt x="153263" y="6934"/>
                  </a:lnTo>
                  <a:lnTo>
                    <a:pt x="193294" y="330"/>
                  </a:lnTo>
                  <a:lnTo>
                    <a:pt x="200050" y="0"/>
                  </a:lnTo>
                  <a:lnTo>
                    <a:pt x="206819" y="0"/>
                  </a:lnTo>
                  <a:lnTo>
                    <a:pt x="4822380" y="0"/>
                  </a:lnTo>
                  <a:lnTo>
                    <a:pt x="4829149" y="0"/>
                  </a:lnTo>
                  <a:lnTo>
                    <a:pt x="4835906" y="330"/>
                  </a:lnTo>
                  <a:lnTo>
                    <a:pt x="4842649" y="990"/>
                  </a:lnTo>
                  <a:lnTo>
                    <a:pt x="4849393" y="1663"/>
                  </a:lnTo>
                  <a:lnTo>
                    <a:pt x="4856086" y="2654"/>
                  </a:lnTo>
                  <a:lnTo>
                    <a:pt x="4862728" y="3975"/>
                  </a:lnTo>
                  <a:lnTo>
                    <a:pt x="4869370" y="5295"/>
                  </a:lnTo>
                  <a:lnTo>
                    <a:pt x="4907775" y="18338"/>
                  </a:lnTo>
                  <a:lnTo>
                    <a:pt x="4937290" y="34861"/>
                  </a:lnTo>
                  <a:lnTo>
                    <a:pt x="4942916" y="38620"/>
                  </a:lnTo>
                  <a:lnTo>
                    <a:pt x="4948351" y="42646"/>
                  </a:lnTo>
                  <a:lnTo>
                    <a:pt x="4953584" y="46951"/>
                  </a:lnTo>
                  <a:lnTo>
                    <a:pt x="4958816" y="51244"/>
                  </a:lnTo>
                  <a:lnTo>
                    <a:pt x="4963833" y="55791"/>
                  </a:lnTo>
                  <a:lnTo>
                    <a:pt x="4968621" y="60579"/>
                  </a:lnTo>
                  <a:lnTo>
                    <a:pt x="4973408" y="65366"/>
                  </a:lnTo>
                  <a:lnTo>
                    <a:pt x="4994338" y="91922"/>
                  </a:lnTo>
                  <a:lnTo>
                    <a:pt x="4998110" y="97548"/>
                  </a:lnTo>
                  <a:lnTo>
                    <a:pt x="5001590" y="103352"/>
                  </a:lnTo>
                  <a:lnTo>
                    <a:pt x="5004777" y="109321"/>
                  </a:lnTo>
                  <a:lnTo>
                    <a:pt x="5007978" y="115303"/>
                  </a:lnTo>
                  <a:lnTo>
                    <a:pt x="5020284" y="146786"/>
                  </a:lnTo>
                  <a:lnTo>
                    <a:pt x="5022265" y="153263"/>
                  </a:lnTo>
                  <a:lnTo>
                    <a:pt x="5028196" y="186550"/>
                  </a:lnTo>
                  <a:lnTo>
                    <a:pt x="5028869" y="193294"/>
                  </a:lnTo>
                  <a:lnTo>
                    <a:pt x="5029200" y="200050"/>
                  </a:lnTo>
                  <a:lnTo>
                    <a:pt x="5029200" y="206819"/>
                  </a:lnTo>
                  <a:lnTo>
                    <a:pt x="5029200" y="1736280"/>
                  </a:lnTo>
                  <a:lnTo>
                    <a:pt x="5029200" y="1743049"/>
                  </a:lnTo>
                  <a:lnTo>
                    <a:pt x="5028869" y="1749806"/>
                  </a:lnTo>
                  <a:lnTo>
                    <a:pt x="5028196" y="1756549"/>
                  </a:lnTo>
                  <a:lnTo>
                    <a:pt x="5027549" y="1763293"/>
                  </a:lnTo>
                  <a:lnTo>
                    <a:pt x="5020284" y="1796313"/>
                  </a:lnTo>
                  <a:lnTo>
                    <a:pt x="5018328" y="1802790"/>
                  </a:lnTo>
                  <a:lnTo>
                    <a:pt x="5004777" y="1833765"/>
                  </a:lnTo>
                  <a:lnTo>
                    <a:pt x="5001590" y="1839747"/>
                  </a:lnTo>
                  <a:lnTo>
                    <a:pt x="4998110" y="1845551"/>
                  </a:lnTo>
                  <a:lnTo>
                    <a:pt x="4994338" y="1851177"/>
                  </a:lnTo>
                  <a:lnTo>
                    <a:pt x="4990579" y="1856816"/>
                  </a:lnTo>
                  <a:lnTo>
                    <a:pt x="4968621" y="1882521"/>
                  </a:lnTo>
                  <a:lnTo>
                    <a:pt x="4963833" y="1887308"/>
                  </a:lnTo>
                  <a:lnTo>
                    <a:pt x="4958816" y="1891855"/>
                  </a:lnTo>
                  <a:lnTo>
                    <a:pt x="4953584" y="1896148"/>
                  </a:lnTo>
                  <a:lnTo>
                    <a:pt x="4948351" y="1900453"/>
                  </a:lnTo>
                  <a:lnTo>
                    <a:pt x="4942916" y="1904479"/>
                  </a:lnTo>
                  <a:lnTo>
                    <a:pt x="4937290" y="1908238"/>
                  </a:lnTo>
                  <a:lnTo>
                    <a:pt x="4931651" y="1912010"/>
                  </a:lnTo>
                  <a:lnTo>
                    <a:pt x="4901526" y="1927352"/>
                  </a:lnTo>
                  <a:lnTo>
                    <a:pt x="4895265" y="1929955"/>
                  </a:lnTo>
                  <a:lnTo>
                    <a:pt x="4888890" y="1932228"/>
                  </a:lnTo>
                  <a:lnTo>
                    <a:pt x="4882413" y="1934197"/>
                  </a:lnTo>
                  <a:lnTo>
                    <a:pt x="4875936" y="1936165"/>
                  </a:lnTo>
                  <a:lnTo>
                    <a:pt x="4869370" y="1937804"/>
                  </a:lnTo>
                  <a:lnTo>
                    <a:pt x="4862728" y="1939124"/>
                  </a:lnTo>
                  <a:lnTo>
                    <a:pt x="4856086" y="1940445"/>
                  </a:lnTo>
                  <a:lnTo>
                    <a:pt x="4849393" y="1941436"/>
                  </a:lnTo>
                  <a:lnTo>
                    <a:pt x="4842649" y="1942109"/>
                  </a:lnTo>
                  <a:lnTo>
                    <a:pt x="4835906" y="1942769"/>
                  </a:lnTo>
                  <a:lnTo>
                    <a:pt x="4829149" y="1943100"/>
                  </a:lnTo>
                  <a:lnTo>
                    <a:pt x="4822380" y="1943100"/>
                  </a:lnTo>
                  <a:lnTo>
                    <a:pt x="206819" y="1943100"/>
                  </a:lnTo>
                  <a:lnTo>
                    <a:pt x="200050" y="1943100"/>
                  </a:lnTo>
                  <a:lnTo>
                    <a:pt x="193294" y="1942769"/>
                  </a:lnTo>
                  <a:lnTo>
                    <a:pt x="186550" y="1942109"/>
                  </a:lnTo>
                  <a:lnTo>
                    <a:pt x="179806" y="1941436"/>
                  </a:lnTo>
                  <a:lnTo>
                    <a:pt x="173113" y="1940445"/>
                  </a:lnTo>
                  <a:lnTo>
                    <a:pt x="166471" y="1939124"/>
                  </a:lnTo>
                  <a:lnTo>
                    <a:pt x="159829" y="1937804"/>
                  </a:lnTo>
                  <a:lnTo>
                    <a:pt x="153263" y="1936165"/>
                  </a:lnTo>
                  <a:lnTo>
                    <a:pt x="146786" y="1934197"/>
                  </a:lnTo>
                  <a:lnTo>
                    <a:pt x="140296" y="1932228"/>
                  </a:lnTo>
                  <a:lnTo>
                    <a:pt x="133934" y="1929955"/>
                  </a:lnTo>
                  <a:lnTo>
                    <a:pt x="127673" y="1927352"/>
                  </a:lnTo>
                  <a:lnTo>
                    <a:pt x="121412" y="1924761"/>
                  </a:lnTo>
                  <a:lnTo>
                    <a:pt x="86283" y="1904479"/>
                  </a:lnTo>
                  <a:lnTo>
                    <a:pt x="75615" y="1896148"/>
                  </a:lnTo>
                  <a:lnTo>
                    <a:pt x="70383" y="1891855"/>
                  </a:lnTo>
                  <a:lnTo>
                    <a:pt x="42646" y="1862251"/>
                  </a:lnTo>
                  <a:lnTo>
                    <a:pt x="34861" y="1851177"/>
                  </a:lnTo>
                  <a:lnTo>
                    <a:pt x="31089" y="1845551"/>
                  </a:lnTo>
                  <a:lnTo>
                    <a:pt x="27609" y="1839747"/>
                  </a:lnTo>
                  <a:lnTo>
                    <a:pt x="24422" y="1833765"/>
                  </a:lnTo>
                  <a:lnTo>
                    <a:pt x="21221" y="1827796"/>
                  </a:lnTo>
                  <a:lnTo>
                    <a:pt x="8902" y="1796313"/>
                  </a:lnTo>
                  <a:lnTo>
                    <a:pt x="6934" y="1789836"/>
                  </a:lnTo>
                  <a:lnTo>
                    <a:pt x="1003" y="1756549"/>
                  </a:lnTo>
                  <a:lnTo>
                    <a:pt x="330" y="1749806"/>
                  </a:lnTo>
                  <a:lnTo>
                    <a:pt x="0" y="1743049"/>
                  </a:lnTo>
                  <a:lnTo>
                    <a:pt x="0" y="173628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1699" y="1809750"/>
              <a:ext cx="504824" cy="5048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2492" y="1938040"/>
              <a:ext cx="233562" cy="2385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965571" y="2469705"/>
            <a:ext cx="4151629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40" dirty="0">
                <a:solidFill>
                  <a:srgbClr val="374552"/>
                </a:solidFill>
                <a:latin typeface="Tahoma"/>
                <a:cs typeface="Tahoma"/>
              </a:rPr>
              <a:t>Data-</a:t>
            </a:r>
            <a:r>
              <a:rPr sz="1750" b="1" spc="-150" dirty="0">
                <a:solidFill>
                  <a:srgbClr val="374552"/>
                </a:solidFill>
                <a:latin typeface="Tahoma"/>
                <a:cs typeface="Tahoma"/>
              </a:rPr>
              <a:t>Driven</a:t>
            </a:r>
            <a:r>
              <a:rPr sz="175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10" dirty="0">
                <a:solidFill>
                  <a:srgbClr val="374552"/>
                </a:solidFill>
                <a:latin typeface="Tahoma"/>
                <a:cs typeface="Tahoma"/>
              </a:rPr>
              <a:t>Solutions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585"/>
              </a:spcBef>
            </a:pP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Analytics provide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visibility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 into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usage patterns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5" dirty="0">
                <a:solidFill>
                  <a:srgbClr val="374552"/>
                </a:solidFill>
                <a:latin typeface="Verdana"/>
                <a:cs typeface="Verdana"/>
              </a:rPr>
              <a:t>for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infrastructure</a:t>
            </a:r>
            <a:r>
              <a:rPr sz="13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optimization.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0550" y="3752850"/>
            <a:ext cx="5038725" cy="1952625"/>
            <a:chOff x="590550" y="3752850"/>
            <a:chExt cx="5038725" cy="1952625"/>
          </a:xfrm>
        </p:grpSpPr>
        <p:sp>
          <p:nvSpPr>
            <p:cNvPr id="18" name="object 18"/>
            <p:cNvSpPr/>
            <p:nvPr/>
          </p:nvSpPr>
          <p:spPr>
            <a:xfrm>
              <a:off x="595312" y="3757612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4822380" y="0"/>
                  </a:moveTo>
                  <a:lnTo>
                    <a:pt x="206822" y="0"/>
                  </a:lnTo>
                  <a:lnTo>
                    <a:pt x="196662" y="247"/>
                  </a:lnTo>
                  <a:lnTo>
                    <a:pt x="156556" y="6202"/>
                  </a:lnTo>
                  <a:lnTo>
                    <a:pt x="118382" y="19863"/>
                  </a:lnTo>
                  <a:lnTo>
                    <a:pt x="83605" y="40706"/>
                  </a:lnTo>
                  <a:lnTo>
                    <a:pt x="53568" y="67939"/>
                  </a:lnTo>
                  <a:lnTo>
                    <a:pt x="29416" y="100507"/>
                  </a:lnTo>
                  <a:lnTo>
                    <a:pt x="12084" y="137155"/>
                  </a:lnTo>
                  <a:lnTo>
                    <a:pt x="2235" y="176487"/>
                  </a:lnTo>
                  <a:lnTo>
                    <a:pt x="0" y="206819"/>
                  </a:lnTo>
                  <a:lnTo>
                    <a:pt x="0" y="1736279"/>
                  </a:lnTo>
                  <a:lnTo>
                    <a:pt x="3973" y="1776627"/>
                  </a:lnTo>
                  <a:lnTo>
                    <a:pt x="15741" y="1815426"/>
                  </a:lnTo>
                  <a:lnTo>
                    <a:pt x="34855" y="1851179"/>
                  </a:lnTo>
                  <a:lnTo>
                    <a:pt x="60577" y="1882523"/>
                  </a:lnTo>
                  <a:lnTo>
                    <a:pt x="91916" y="1908244"/>
                  </a:lnTo>
                  <a:lnTo>
                    <a:pt x="127674" y="1927354"/>
                  </a:lnTo>
                  <a:lnTo>
                    <a:pt x="166474" y="1939122"/>
                  </a:lnTo>
                  <a:lnTo>
                    <a:pt x="206822" y="1943101"/>
                  </a:lnTo>
                  <a:lnTo>
                    <a:pt x="4822380" y="1943101"/>
                  </a:lnTo>
                  <a:lnTo>
                    <a:pt x="4862728" y="1939122"/>
                  </a:lnTo>
                  <a:lnTo>
                    <a:pt x="4901526" y="1927354"/>
                  </a:lnTo>
                  <a:lnTo>
                    <a:pt x="4937289" y="1908244"/>
                  </a:lnTo>
                  <a:lnTo>
                    <a:pt x="4968620" y="1882523"/>
                  </a:lnTo>
                  <a:lnTo>
                    <a:pt x="4994338" y="1851179"/>
                  </a:lnTo>
                  <a:lnTo>
                    <a:pt x="5013451" y="1815426"/>
                  </a:lnTo>
                  <a:lnTo>
                    <a:pt x="5025224" y="1776627"/>
                  </a:lnTo>
                  <a:lnTo>
                    <a:pt x="5029199" y="1736279"/>
                  </a:lnTo>
                  <a:lnTo>
                    <a:pt x="5029199" y="206819"/>
                  </a:lnTo>
                  <a:lnTo>
                    <a:pt x="5025224" y="166471"/>
                  </a:lnTo>
                  <a:lnTo>
                    <a:pt x="5013451" y="127673"/>
                  </a:lnTo>
                  <a:lnTo>
                    <a:pt x="4994338" y="91922"/>
                  </a:lnTo>
                  <a:lnTo>
                    <a:pt x="4968620" y="60578"/>
                  </a:lnTo>
                  <a:lnTo>
                    <a:pt x="4937277" y="34861"/>
                  </a:lnTo>
                  <a:lnTo>
                    <a:pt x="4901526" y="15747"/>
                  </a:lnTo>
                  <a:lnTo>
                    <a:pt x="4862728" y="3975"/>
                  </a:lnTo>
                  <a:lnTo>
                    <a:pt x="4822380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074" y="3762376"/>
              <a:ext cx="5019674" cy="19335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5312" y="3757612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0" y="1736279"/>
                  </a:moveTo>
                  <a:lnTo>
                    <a:pt x="0" y="206819"/>
                  </a:lnTo>
                  <a:lnTo>
                    <a:pt x="0" y="200050"/>
                  </a:lnTo>
                  <a:lnTo>
                    <a:pt x="332" y="193294"/>
                  </a:lnTo>
                  <a:lnTo>
                    <a:pt x="996" y="186550"/>
                  </a:lnTo>
                  <a:lnTo>
                    <a:pt x="1662" y="179806"/>
                  </a:lnTo>
                  <a:lnTo>
                    <a:pt x="2654" y="173113"/>
                  </a:lnTo>
                  <a:lnTo>
                    <a:pt x="3973" y="166471"/>
                  </a:lnTo>
                  <a:lnTo>
                    <a:pt x="5293" y="159829"/>
                  </a:lnTo>
                  <a:lnTo>
                    <a:pt x="6940" y="153263"/>
                  </a:lnTo>
                  <a:lnTo>
                    <a:pt x="8905" y="146786"/>
                  </a:lnTo>
                  <a:lnTo>
                    <a:pt x="10869" y="140296"/>
                  </a:lnTo>
                  <a:lnTo>
                    <a:pt x="27612" y="103352"/>
                  </a:lnTo>
                  <a:lnTo>
                    <a:pt x="34855" y="91922"/>
                  </a:lnTo>
                  <a:lnTo>
                    <a:pt x="38620" y="86283"/>
                  </a:lnTo>
                  <a:lnTo>
                    <a:pt x="42649" y="80848"/>
                  </a:lnTo>
                  <a:lnTo>
                    <a:pt x="46945" y="75615"/>
                  </a:lnTo>
                  <a:lnTo>
                    <a:pt x="51241" y="70370"/>
                  </a:lnTo>
                  <a:lnTo>
                    <a:pt x="55786" y="65366"/>
                  </a:lnTo>
                  <a:lnTo>
                    <a:pt x="60577" y="60579"/>
                  </a:lnTo>
                  <a:lnTo>
                    <a:pt x="65365" y="55791"/>
                  </a:lnTo>
                  <a:lnTo>
                    <a:pt x="70380" y="51244"/>
                  </a:lnTo>
                  <a:lnTo>
                    <a:pt x="75614" y="46951"/>
                  </a:lnTo>
                  <a:lnTo>
                    <a:pt x="80853" y="42646"/>
                  </a:lnTo>
                  <a:lnTo>
                    <a:pt x="86285" y="38620"/>
                  </a:lnTo>
                  <a:lnTo>
                    <a:pt x="91916" y="34861"/>
                  </a:lnTo>
                  <a:lnTo>
                    <a:pt x="97552" y="31089"/>
                  </a:lnTo>
                  <a:lnTo>
                    <a:pt x="127674" y="15748"/>
                  </a:lnTo>
                  <a:lnTo>
                    <a:pt x="133930" y="13157"/>
                  </a:lnTo>
                  <a:lnTo>
                    <a:pt x="173117" y="2654"/>
                  </a:lnTo>
                  <a:lnTo>
                    <a:pt x="200050" y="0"/>
                  </a:lnTo>
                  <a:lnTo>
                    <a:pt x="206822" y="0"/>
                  </a:lnTo>
                  <a:lnTo>
                    <a:pt x="4822380" y="0"/>
                  </a:lnTo>
                  <a:lnTo>
                    <a:pt x="4829149" y="0"/>
                  </a:lnTo>
                  <a:lnTo>
                    <a:pt x="4835906" y="330"/>
                  </a:lnTo>
                  <a:lnTo>
                    <a:pt x="4842649" y="990"/>
                  </a:lnTo>
                  <a:lnTo>
                    <a:pt x="4849393" y="1663"/>
                  </a:lnTo>
                  <a:lnTo>
                    <a:pt x="4856086" y="2654"/>
                  </a:lnTo>
                  <a:lnTo>
                    <a:pt x="4862728" y="3975"/>
                  </a:lnTo>
                  <a:lnTo>
                    <a:pt x="4869370" y="5295"/>
                  </a:lnTo>
                  <a:lnTo>
                    <a:pt x="4907775" y="18338"/>
                  </a:lnTo>
                  <a:lnTo>
                    <a:pt x="4919865" y="24422"/>
                  </a:lnTo>
                  <a:lnTo>
                    <a:pt x="4925847" y="27609"/>
                  </a:lnTo>
                  <a:lnTo>
                    <a:pt x="4931651" y="31089"/>
                  </a:lnTo>
                  <a:lnTo>
                    <a:pt x="4937277" y="34861"/>
                  </a:lnTo>
                  <a:lnTo>
                    <a:pt x="4942916" y="38620"/>
                  </a:lnTo>
                  <a:lnTo>
                    <a:pt x="4948351" y="42646"/>
                  </a:lnTo>
                  <a:lnTo>
                    <a:pt x="4953584" y="46951"/>
                  </a:lnTo>
                  <a:lnTo>
                    <a:pt x="4958816" y="51244"/>
                  </a:lnTo>
                  <a:lnTo>
                    <a:pt x="4986553" y="80848"/>
                  </a:lnTo>
                  <a:lnTo>
                    <a:pt x="4994338" y="91922"/>
                  </a:lnTo>
                  <a:lnTo>
                    <a:pt x="4998110" y="97548"/>
                  </a:lnTo>
                  <a:lnTo>
                    <a:pt x="5001590" y="103352"/>
                  </a:lnTo>
                  <a:lnTo>
                    <a:pt x="5004777" y="109321"/>
                  </a:lnTo>
                  <a:lnTo>
                    <a:pt x="5007978" y="115303"/>
                  </a:lnTo>
                  <a:lnTo>
                    <a:pt x="5010861" y="121412"/>
                  </a:lnTo>
                  <a:lnTo>
                    <a:pt x="5013452" y="127673"/>
                  </a:lnTo>
                  <a:lnTo>
                    <a:pt x="5016042" y="133934"/>
                  </a:lnTo>
                  <a:lnTo>
                    <a:pt x="5018328" y="140296"/>
                  </a:lnTo>
                  <a:lnTo>
                    <a:pt x="5020297" y="146786"/>
                  </a:lnTo>
                  <a:lnTo>
                    <a:pt x="5022265" y="153263"/>
                  </a:lnTo>
                  <a:lnTo>
                    <a:pt x="5028196" y="186550"/>
                  </a:lnTo>
                  <a:lnTo>
                    <a:pt x="5028869" y="193294"/>
                  </a:lnTo>
                  <a:lnTo>
                    <a:pt x="5029200" y="200050"/>
                  </a:lnTo>
                  <a:lnTo>
                    <a:pt x="5029200" y="206819"/>
                  </a:lnTo>
                  <a:lnTo>
                    <a:pt x="5029200" y="1736279"/>
                  </a:lnTo>
                  <a:lnTo>
                    <a:pt x="5029200" y="1743050"/>
                  </a:lnTo>
                  <a:lnTo>
                    <a:pt x="5028869" y="1749808"/>
                  </a:lnTo>
                  <a:lnTo>
                    <a:pt x="5028196" y="1756549"/>
                  </a:lnTo>
                  <a:lnTo>
                    <a:pt x="5027536" y="1763292"/>
                  </a:lnTo>
                  <a:lnTo>
                    <a:pt x="5018328" y="1802795"/>
                  </a:lnTo>
                  <a:lnTo>
                    <a:pt x="5001577" y="1839744"/>
                  </a:lnTo>
                  <a:lnTo>
                    <a:pt x="4994338" y="1851179"/>
                  </a:lnTo>
                  <a:lnTo>
                    <a:pt x="4990579" y="1856814"/>
                  </a:lnTo>
                  <a:lnTo>
                    <a:pt x="4963833" y="1887310"/>
                  </a:lnTo>
                  <a:lnTo>
                    <a:pt x="4953584" y="1896150"/>
                  </a:lnTo>
                  <a:lnTo>
                    <a:pt x="4948351" y="1900452"/>
                  </a:lnTo>
                  <a:lnTo>
                    <a:pt x="4942916" y="1904480"/>
                  </a:lnTo>
                  <a:lnTo>
                    <a:pt x="4937277" y="1908244"/>
                  </a:lnTo>
                  <a:lnTo>
                    <a:pt x="4931651" y="1912005"/>
                  </a:lnTo>
                  <a:lnTo>
                    <a:pt x="4925847" y="1915483"/>
                  </a:lnTo>
                  <a:lnTo>
                    <a:pt x="4919865" y="1918677"/>
                  </a:lnTo>
                  <a:lnTo>
                    <a:pt x="4913896" y="1921868"/>
                  </a:lnTo>
                  <a:lnTo>
                    <a:pt x="4882413" y="1934190"/>
                  </a:lnTo>
                  <a:lnTo>
                    <a:pt x="4875936" y="1936160"/>
                  </a:lnTo>
                  <a:lnTo>
                    <a:pt x="4869370" y="1937802"/>
                  </a:lnTo>
                  <a:lnTo>
                    <a:pt x="4862728" y="1939122"/>
                  </a:lnTo>
                  <a:lnTo>
                    <a:pt x="4856086" y="1940446"/>
                  </a:lnTo>
                  <a:lnTo>
                    <a:pt x="4849393" y="1941438"/>
                  </a:lnTo>
                  <a:lnTo>
                    <a:pt x="4842649" y="1942104"/>
                  </a:lnTo>
                  <a:lnTo>
                    <a:pt x="4835906" y="1942768"/>
                  </a:lnTo>
                  <a:lnTo>
                    <a:pt x="4829149" y="1943101"/>
                  </a:lnTo>
                  <a:lnTo>
                    <a:pt x="4822380" y="1943101"/>
                  </a:lnTo>
                  <a:lnTo>
                    <a:pt x="206822" y="1943101"/>
                  </a:lnTo>
                  <a:lnTo>
                    <a:pt x="200050" y="1943101"/>
                  </a:lnTo>
                  <a:lnTo>
                    <a:pt x="193292" y="1942768"/>
                  </a:lnTo>
                  <a:lnTo>
                    <a:pt x="186551" y="1942104"/>
                  </a:lnTo>
                  <a:lnTo>
                    <a:pt x="179809" y="1941438"/>
                  </a:lnTo>
                  <a:lnTo>
                    <a:pt x="173117" y="1940446"/>
                  </a:lnTo>
                  <a:lnTo>
                    <a:pt x="166474" y="1939122"/>
                  </a:lnTo>
                  <a:lnTo>
                    <a:pt x="159832" y="1937802"/>
                  </a:lnTo>
                  <a:lnTo>
                    <a:pt x="153268" y="1936160"/>
                  </a:lnTo>
                  <a:lnTo>
                    <a:pt x="146784" y="1934190"/>
                  </a:lnTo>
                  <a:lnTo>
                    <a:pt x="140300" y="1932226"/>
                  </a:lnTo>
                  <a:lnTo>
                    <a:pt x="103351" y="1915483"/>
                  </a:lnTo>
                  <a:lnTo>
                    <a:pt x="91916" y="1908241"/>
                  </a:lnTo>
                  <a:lnTo>
                    <a:pt x="86285" y="1904480"/>
                  </a:lnTo>
                  <a:lnTo>
                    <a:pt x="80853" y="1900452"/>
                  </a:lnTo>
                  <a:lnTo>
                    <a:pt x="75614" y="1896150"/>
                  </a:lnTo>
                  <a:lnTo>
                    <a:pt x="70380" y="1891854"/>
                  </a:lnTo>
                  <a:lnTo>
                    <a:pt x="46945" y="1867481"/>
                  </a:lnTo>
                  <a:lnTo>
                    <a:pt x="42649" y="1862248"/>
                  </a:lnTo>
                  <a:lnTo>
                    <a:pt x="38620" y="1856814"/>
                  </a:lnTo>
                  <a:lnTo>
                    <a:pt x="34855" y="1851179"/>
                  </a:lnTo>
                  <a:lnTo>
                    <a:pt x="31089" y="1845548"/>
                  </a:lnTo>
                  <a:lnTo>
                    <a:pt x="27612" y="1839744"/>
                  </a:lnTo>
                  <a:lnTo>
                    <a:pt x="24422" y="1833772"/>
                  </a:lnTo>
                  <a:lnTo>
                    <a:pt x="21228" y="1827799"/>
                  </a:lnTo>
                  <a:lnTo>
                    <a:pt x="6940" y="1789832"/>
                  </a:lnTo>
                  <a:lnTo>
                    <a:pt x="332" y="1749808"/>
                  </a:lnTo>
                  <a:lnTo>
                    <a:pt x="0" y="1743050"/>
                  </a:lnTo>
                  <a:lnTo>
                    <a:pt x="0" y="1736279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524" y="3933825"/>
              <a:ext cx="504824" cy="5048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110" y="4086879"/>
              <a:ext cx="238800" cy="18867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58377" y="4593780"/>
            <a:ext cx="4226560" cy="90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05" dirty="0">
                <a:solidFill>
                  <a:srgbClr val="374552"/>
                </a:solidFill>
                <a:latin typeface="Tahoma"/>
                <a:cs typeface="Tahoma"/>
              </a:rPr>
              <a:t>Proactive</a:t>
            </a:r>
            <a:r>
              <a:rPr sz="1750" b="1" spc="-8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10" dirty="0">
                <a:solidFill>
                  <a:srgbClr val="374552"/>
                </a:solidFill>
                <a:latin typeface="Tahoma"/>
                <a:cs typeface="Tahoma"/>
              </a:rPr>
              <a:t>Planning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585"/>
              </a:spcBef>
            </a:pP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Predictive systems forecast</a:t>
            </a:r>
            <a:r>
              <a:rPr sz="13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high-</a:t>
            </a:r>
            <a:r>
              <a:rPr sz="1300" spc="65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periods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before</a:t>
            </a:r>
            <a:r>
              <a:rPr sz="13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they</a:t>
            </a:r>
            <a:r>
              <a:rPr sz="13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occur.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00725" y="3752850"/>
            <a:ext cx="5038725" cy="1952625"/>
            <a:chOff x="5800725" y="3752850"/>
            <a:chExt cx="5038725" cy="1952625"/>
          </a:xfrm>
        </p:grpSpPr>
        <p:sp>
          <p:nvSpPr>
            <p:cNvPr id="25" name="object 25"/>
            <p:cNvSpPr/>
            <p:nvPr/>
          </p:nvSpPr>
          <p:spPr>
            <a:xfrm>
              <a:off x="5805487" y="3757612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4822380" y="0"/>
                  </a:moveTo>
                  <a:lnTo>
                    <a:pt x="206819" y="0"/>
                  </a:lnTo>
                  <a:lnTo>
                    <a:pt x="196661" y="247"/>
                  </a:lnTo>
                  <a:lnTo>
                    <a:pt x="156553" y="6202"/>
                  </a:lnTo>
                  <a:lnTo>
                    <a:pt x="118381" y="19863"/>
                  </a:lnTo>
                  <a:lnTo>
                    <a:pt x="83606" y="40706"/>
                  </a:lnTo>
                  <a:lnTo>
                    <a:pt x="53570" y="67939"/>
                  </a:lnTo>
                  <a:lnTo>
                    <a:pt x="29417" y="100507"/>
                  </a:lnTo>
                  <a:lnTo>
                    <a:pt x="12077" y="137155"/>
                  </a:lnTo>
                  <a:lnTo>
                    <a:pt x="2234" y="176487"/>
                  </a:lnTo>
                  <a:lnTo>
                    <a:pt x="0" y="206819"/>
                  </a:lnTo>
                  <a:lnTo>
                    <a:pt x="0" y="1736279"/>
                  </a:lnTo>
                  <a:lnTo>
                    <a:pt x="3975" y="1776627"/>
                  </a:lnTo>
                  <a:lnTo>
                    <a:pt x="15735" y="1815426"/>
                  </a:lnTo>
                  <a:lnTo>
                    <a:pt x="34861" y="1851179"/>
                  </a:lnTo>
                  <a:lnTo>
                    <a:pt x="60578" y="1882523"/>
                  </a:lnTo>
                  <a:lnTo>
                    <a:pt x="91922" y="1908244"/>
                  </a:lnTo>
                  <a:lnTo>
                    <a:pt x="127673" y="1927354"/>
                  </a:lnTo>
                  <a:lnTo>
                    <a:pt x="166471" y="1939122"/>
                  </a:lnTo>
                  <a:lnTo>
                    <a:pt x="206819" y="1943101"/>
                  </a:lnTo>
                  <a:lnTo>
                    <a:pt x="4822380" y="1943101"/>
                  </a:lnTo>
                  <a:lnTo>
                    <a:pt x="4862728" y="1939122"/>
                  </a:lnTo>
                  <a:lnTo>
                    <a:pt x="4901526" y="1927354"/>
                  </a:lnTo>
                  <a:lnTo>
                    <a:pt x="4937277" y="1908244"/>
                  </a:lnTo>
                  <a:lnTo>
                    <a:pt x="4968620" y="1882523"/>
                  </a:lnTo>
                  <a:lnTo>
                    <a:pt x="4994338" y="1851179"/>
                  </a:lnTo>
                  <a:lnTo>
                    <a:pt x="5013451" y="1815426"/>
                  </a:lnTo>
                  <a:lnTo>
                    <a:pt x="5025224" y="1776627"/>
                  </a:lnTo>
                  <a:lnTo>
                    <a:pt x="5029199" y="1736279"/>
                  </a:lnTo>
                  <a:lnTo>
                    <a:pt x="5029199" y="206819"/>
                  </a:lnTo>
                  <a:lnTo>
                    <a:pt x="5025224" y="166471"/>
                  </a:lnTo>
                  <a:lnTo>
                    <a:pt x="5013451" y="127673"/>
                  </a:lnTo>
                  <a:lnTo>
                    <a:pt x="4994338" y="91922"/>
                  </a:lnTo>
                  <a:lnTo>
                    <a:pt x="4968620" y="60578"/>
                  </a:lnTo>
                  <a:lnTo>
                    <a:pt x="4937277" y="34861"/>
                  </a:lnTo>
                  <a:lnTo>
                    <a:pt x="4901526" y="15747"/>
                  </a:lnTo>
                  <a:lnTo>
                    <a:pt x="4862728" y="3975"/>
                  </a:lnTo>
                  <a:lnTo>
                    <a:pt x="4822380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0249" y="3762376"/>
              <a:ext cx="5019674" cy="193357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805487" y="3757612"/>
              <a:ext cx="5029200" cy="1943100"/>
            </a:xfrm>
            <a:custGeom>
              <a:avLst/>
              <a:gdLst/>
              <a:ahLst/>
              <a:cxnLst/>
              <a:rect l="l" t="t" r="r" b="b"/>
              <a:pathLst>
                <a:path w="5029200" h="1943100">
                  <a:moveTo>
                    <a:pt x="0" y="1736279"/>
                  </a:moveTo>
                  <a:lnTo>
                    <a:pt x="0" y="206819"/>
                  </a:lnTo>
                  <a:lnTo>
                    <a:pt x="0" y="200050"/>
                  </a:lnTo>
                  <a:lnTo>
                    <a:pt x="330" y="193294"/>
                  </a:lnTo>
                  <a:lnTo>
                    <a:pt x="1003" y="186550"/>
                  </a:lnTo>
                  <a:lnTo>
                    <a:pt x="1663" y="179806"/>
                  </a:lnTo>
                  <a:lnTo>
                    <a:pt x="2654" y="173113"/>
                  </a:lnTo>
                  <a:lnTo>
                    <a:pt x="3975" y="166471"/>
                  </a:lnTo>
                  <a:lnTo>
                    <a:pt x="5295" y="159829"/>
                  </a:lnTo>
                  <a:lnTo>
                    <a:pt x="6934" y="153263"/>
                  </a:lnTo>
                  <a:lnTo>
                    <a:pt x="8902" y="146786"/>
                  </a:lnTo>
                  <a:lnTo>
                    <a:pt x="10871" y="140296"/>
                  </a:lnTo>
                  <a:lnTo>
                    <a:pt x="24422" y="109321"/>
                  </a:lnTo>
                  <a:lnTo>
                    <a:pt x="27609" y="103352"/>
                  </a:lnTo>
                  <a:lnTo>
                    <a:pt x="31089" y="97548"/>
                  </a:lnTo>
                  <a:lnTo>
                    <a:pt x="34861" y="91922"/>
                  </a:lnTo>
                  <a:lnTo>
                    <a:pt x="38620" y="86283"/>
                  </a:lnTo>
                  <a:lnTo>
                    <a:pt x="65366" y="55791"/>
                  </a:lnTo>
                  <a:lnTo>
                    <a:pt x="75615" y="46951"/>
                  </a:lnTo>
                  <a:lnTo>
                    <a:pt x="80848" y="42646"/>
                  </a:lnTo>
                  <a:lnTo>
                    <a:pt x="86283" y="38620"/>
                  </a:lnTo>
                  <a:lnTo>
                    <a:pt x="91922" y="34861"/>
                  </a:lnTo>
                  <a:lnTo>
                    <a:pt x="97548" y="31089"/>
                  </a:lnTo>
                  <a:lnTo>
                    <a:pt x="133934" y="13157"/>
                  </a:lnTo>
                  <a:lnTo>
                    <a:pt x="166471" y="3975"/>
                  </a:lnTo>
                  <a:lnTo>
                    <a:pt x="173113" y="2654"/>
                  </a:lnTo>
                  <a:lnTo>
                    <a:pt x="179806" y="1663"/>
                  </a:lnTo>
                  <a:lnTo>
                    <a:pt x="186550" y="990"/>
                  </a:lnTo>
                  <a:lnTo>
                    <a:pt x="193294" y="330"/>
                  </a:lnTo>
                  <a:lnTo>
                    <a:pt x="200050" y="0"/>
                  </a:lnTo>
                  <a:lnTo>
                    <a:pt x="206819" y="0"/>
                  </a:lnTo>
                  <a:lnTo>
                    <a:pt x="4822380" y="0"/>
                  </a:lnTo>
                  <a:lnTo>
                    <a:pt x="4829149" y="0"/>
                  </a:lnTo>
                  <a:lnTo>
                    <a:pt x="4835906" y="330"/>
                  </a:lnTo>
                  <a:lnTo>
                    <a:pt x="4842649" y="990"/>
                  </a:lnTo>
                  <a:lnTo>
                    <a:pt x="4849393" y="1663"/>
                  </a:lnTo>
                  <a:lnTo>
                    <a:pt x="4856086" y="2654"/>
                  </a:lnTo>
                  <a:lnTo>
                    <a:pt x="4862728" y="3975"/>
                  </a:lnTo>
                  <a:lnTo>
                    <a:pt x="4869370" y="5295"/>
                  </a:lnTo>
                  <a:lnTo>
                    <a:pt x="4907775" y="18338"/>
                  </a:lnTo>
                  <a:lnTo>
                    <a:pt x="4937290" y="34861"/>
                  </a:lnTo>
                  <a:lnTo>
                    <a:pt x="4942916" y="38620"/>
                  </a:lnTo>
                  <a:lnTo>
                    <a:pt x="4948351" y="42646"/>
                  </a:lnTo>
                  <a:lnTo>
                    <a:pt x="4953584" y="46951"/>
                  </a:lnTo>
                  <a:lnTo>
                    <a:pt x="4958816" y="51244"/>
                  </a:lnTo>
                  <a:lnTo>
                    <a:pt x="4963833" y="55791"/>
                  </a:lnTo>
                  <a:lnTo>
                    <a:pt x="4968621" y="60579"/>
                  </a:lnTo>
                  <a:lnTo>
                    <a:pt x="4973408" y="65366"/>
                  </a:lnTo>
                  <a:lnTo>
                    <a:pt x="4994338" y="91922"/>
                  </a:lnTo>
                  <a:lnTo>
                    <a:pt x="4998110" y="97548"/>
                  </a:lnTo>
                  <a:lnTo>
                    <a:pt x="5001590" y="103352"/>
                  </a:lnTo>
                  <a:lnTo>
                    <a:pt x="5004777" y="109321"/>
                  </a:lnTo>
                  <a:lnTo>
                    <a:pt x="5007978" y="115303"/>
                  </a:lnTo>
                  <a:lnTo>
                    <a:pt x="5020284" y="146786"/>
                  </a:lnTo>
                  <a:lnTo>
                    <a:pt x="5022265" y="153263"/>
                  </a:lnTo>
                  <a:lnTo>
                    <a:pt x="5028196" y="186550"/>
                  </a:lnTo>
                  <a:lnTo>
                    <a:pt x="5028869" y="193294"/>
                  </a:lnTo>
                  <a:lnTo>
                    <a:pt x="5029200" y="200050"/>
                  </a:lnTo>
                  <a:lnTo>
                    <a:pt x="5029200" y="206819"/>
                  </a:lnTo>
                  <a:lnTo>
                    <a:pt x="5029200" y="1736279"/>
                  </a:lnTo>
                  <a:lnTo>
                    <a:pt x="5029200" y="1743050"/>
                  </a:lnTo>
                  <a:lnTo>
                    <a:pt x="5028869" y="1749808"/>
                  </a:lnTo>
                  <a:lnTo>
                    <a:pt x="5028196" y="1756549"/>
                  </a:lnTo>
                  <a:lnTo>
                    <a:pt x="5027549" y="1763292"/>
                  </a:lnTo>
                  <a:lnTo>
                    <a:pt x="5020284" y="1796317"/>
                  </a:lnTo>
                  <a:lnTo>
                    <a:pt x="5018328" y="1802795"/>
                  </a:lnTo>
                  <a:lnTo>
                    <a:pt x="5004777" y="1833772"/>
                  </a:lnTo>
                  <a:lnTo>
                    <a:pt x="5001590" y="1839744"/>
                  </a:lnTo>
                  <a:lnTo>
                    <a:pt x="4998110" y="1845548"/>
                  </a:lnTo>
                  <a:lnTo>
                    <a:pt x="4994338" y="1851179"/>
                  </a:lnTo>
                  <a:lnTo>
                    <a:pt x="4990579" y="1856814"/>
                  </a:lnTo>
                  <a:lnTo>
                    <a:pt x="4963833" y="1887310"/>
                  </a:lnTo>
                  <a:lnTo>
                    <a:pt x="4953584" y="1896150"/>
                  </a:lnTo>
                  <a:lnTo>
                    <a:pt x="4948351" y="1900452"/>
                  </a:lnTo>
                  <a:lnTo>
                    <a:pt x="4913896" y="1921868"/>
                  </a:lnTo>
                  <a:lnTo>
                    <a:pt x="4882413" y="1934190"/>
                  </a:lnTo>
                  <a:lnTo>
                    <a:pt x="4875936" y="1936160"/>
                  </a:lnTo>
                  <a:lnTo>
                    <a:pt x="4869370" y="1937802"/>
                  </a:lnTo>
                  <a:lnTo>
                    <a:pt x="4862728" y="1939122"/>
                  </a:lnTo>
                  <a:lnTo>
                    <a:pt x="4856086" y="1940446"/>
                  </a:lnTo>
                  <a:lnTo>
                    <a:pt x="4849393" y="1941438"/>
                  </a:lnTo>
                  <a:lnTo>
                    <a:pt x="4842649" y="1942104"/>
                  </a:lnTo>
                  <a:lnTo>
                    <a:pt x="4835906" y="1942768"/>
                  </a:lnTo>
                  <a:lnTo>
                    <a:pt x="4829149" y="1943101"/>
                  </a:lnTo>
                  <a:lnTo>
                    <a:pt x="4822380" y="1943101"/>
                  </a:lnTo>
                  <a:lnTo>
                    <a:pt x="206819" y="1943101"/>
                  </a:lnTo>
                  <a:lnTo>
                    <a:pt x="200050" y="1943101"/>
                  </a:lnTo>
                  <a:lnTo>
                    <a:pt x="193294" y="1942768"/>
                  </a:lnTo>
                  <a:lnTo>
                    <a:pt x="186550" y="1942104"/>
                  </a:lnTo>
                  <a:lnTo>
                    <a:pt x="179806" y="1941438"/>
                  </a:lnTo>
                  <a:lnTo>
                    <a:pt x="173113" y="1940446"/>
                  </a:lnTo>
                  <a:lnTo>
                    <a:pt x="166471" y="1939122"/>
                  </a:lnTo>
                  <a:lnTo>
                    <a:pt x="159829" y="1937802"/>
                  </a:lnTo>
                  <a:lnTo>
                    <a:pt x="153263" y="1936160"/>
                  </a:lnTo>
                  <a:lnTo>
                    <a:pt x="146786" y="1934190"/>
                  </a:lnTo>
                  <a:lnTo>
                    <a:pt x="140296" y="1932226"/>
                  </a:lnTo>
                  <a:lnTo>
                    <a:pt x="103352" y="1915483"/>
                  </a:lnTo>
                  <a:lnTo>
                    <a:pt x="91922" y="1908241"/>
                  </a:lnTo>
                  <a:lnTo>
                    <a:pt x="86283" y="1904480"/>
                  </a:lnTo>
                  <a:lnTo>
                    <a:pt x="80848" y="1900452"/>
                  </a:lnTo>
                  <a:lnTo>
                    <a:pt x="75615" y="1896150"/>
                  </a:lnTo>
                  <a:lnTo>
                    <a:pt x="70383" y="1891854"/>
                  </a:lnTo>
                  <a:lnTo>
                    <a:pt x="42646" y="1862248"/>
                  </a:lnTo>
                  <a:lnTo>
                    <a:pt x="34861" y="1851179"/>
                  </a:lnTo>
                  <a:lnTo>
                    <a:pt x="31089" y="1845548"/>
                  </a:lnTo>
                  <a:lnTo>
                    <a:pt x="27609" y="1839744"/>
                  </a:lnTo>
                  <a:lnTo>
                    <a:pt x="24422" y="1833772"/>
                  </a:lnTo>
                  <a:lnTo>
                    <a:pt x="21221" y="1827799"/>
                  </a:lnTo>
                  <a:lnTo>
                    <a:pt x="6934" y="1789832"/>
                  </a:lnTo>
                  <a:lnTo>
                    <a:pt x="1003" y="1756549"/>
                  </a:lnTo>
                  <a:lnTo>
                    <a:pt x="330" y="1749808"/>
                  </a:lnTo>
                  <a:lnTo>
                    <a:pt x="0" y="1743050"/>
                  </a:lnTo>
                  <a:lnTo>
                    <a:pt x="0" y="1736279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1699" y="3933825"/>
              <a:ext cx="504824" cy="5048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6108" y="4062114"/>
              <a:ext cx="166380" cy="23350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965571" y="4593780"/>
            <a:ext cx="4229735" cy="901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-114" dirty="0">
                <a:solidFill>
                  <a:srgbClr val="374552"/>
                </a:solidFill>
                <a:latin typeface="Tahoma"/>
                <a:cs typeface="Tahoma"/>
              </a:rPr>
              <a:t>Enhanced</a:t>
            </a:r>
            <a:r>
              <a:rPr sz="1750" b="1" spc="-16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750" b="1" spc="-10" dirty="0">
                <a:solidFill>
                  <a:srgbClr val="374552"/>
                </a:solidFill>
                <a:latin typeface="Tahoma"/>
                <a:cs typeface="Tahoma"/>
              </a:rPr>
              <a:t>Livability</a:t>
            </a:r>
            <a:endParaRPr sz="1750">
              <a:latin typeface="Tahoma"/>
              <a:cs typeface="Tahoma"/>
            </a:endParaRPr>
          </a:p>
          <a:p>
            <a:pPr marL="12700" marR="5080">
              <a:lnSpc>
                <a:spcPct val="134600"/>
              </a:lnSpc>
              <a:spcBef>
                <a:spcPts val="585"/>
              </a:spcBef>
            </a:pP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Smart</a:t>
            </a:r>
            <a:r>
              <a:rPr sz="13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3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reduces</a:t>
            </a:r>
            <a:r>
              <a:rPr sz="13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emissions,</a:t>
            </a:r>
            <a:r>
              <a:rPr sz="13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374552"/>
                </a:solidFill>
                <a:latin typeface="Verdana"/>
                <a:cs typeface="Verdana"/>
              </a:rPr>
              <a:t>frustration,</a:t>
            </a:r>
            <a:r>
              <a:rPr sz="1300" spc="25" dirty="0">
                <a:solidFill>
                  <a:srgbClr val="374552"/>
                </a:solidFill>
                <a:latin typeface="Verdana"/>
                <a:cs typeface="Verdana"/>
              </a:rPr>
              <a:t> and </a:t>
            </a:r>
            <a:r>
              <a:rPr sz="1300" dirty="0">
                <a:solidFill>
                  <a:srgbClr val="374552"/>
                </a:solidFill>
                <a:latin typeface="Verdana"/>
                <a:cs typeface="Verdana"/>
              </a:rPr>
              <a:t>operational</a:t>
            </a:r>
            <a:r>
              <a:rPr sz="1300" spc="8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374552"/>
                </a:solidFill>
                <a:latin typeface="Verdana"/>
                <a:cs typeface="Verdana"/>
              </a:rPr>
              <a:t>overhead.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868" y="607926"/>
            <a:ext cx="5523630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spc="-190" dirty="0"/>
              <a:t>Future</a:t>
            </a:r>
            <a:r>
              <a:rPr sz="2550" spc="-210" dirty="0"/>
              <a:t> </a:t>
            </a:r>
            <a:r>
              <a:rPr sz="2550" spc="-160" dirty="0"/>
              <a:t>Enhancements</a:t>
            </a:r>
            <a:endParaRPr sz="2550"/>
          </a:p>
        </p:txBody>
      </p:sp>
      <p:grpSp>
        <p:nvGrpSpPr>
          <p:cNvPr id="4" name="object 4"/>
          <p:cNvGrpSpPr/>
          <p:nvPr/>
        </p:nvGrpSpPr>
        <p:grpSpPr>
          <a:xfrm>
            <a:off x="739062" y="1847604"/>
            <a:ext cx="195261" cy="719455"/>
            <a:chOff x="4854104" y="1756328"/>
            <a:chExt cx="111132" cy="719455"/>
          </a:xfrm>
        </p:grpSpPr>
        <p:sp>
          <p:nvSpPr>
            <p:cNvPr id="5" name="object 5"/>
            <p:cNvSpPr/>
            <p:nvPr/>
          </p:nvSpPr>
          <p:spPr>
            <a:xfrm>
              <a:off x="4854111" y="1756328"/>
              <a:ext cx="111125" cy="719455"/>
            </a:xfrm>
            <a:custGeom>
              <a:avLst/>
              <a:gdLst/>
              <a:ahLst/>
              <a:cxnLst/>
              <a:rect l="l" t="t" r="r" b="b"/>
              <a:pathLst>
                <a:path w="111125" h="719455">
                  <a:moveTo>
                    <a:pt x="62656" y="0"/>
                  </a:moveTo>
                  <a:lnTo>
                    <a:pt x="47978" y="0"/>
                  </a:lnTo>
                  <a:lnTo>
                    <a:pt x="40922" y="1401"/>
                  </a:lnTo>
                  <a:lnTo>
                    <a:pt x="7019" y="27375"/>
                  </a:lnTo>
                  <a:lnTo>
                    <a:pt x="0" y="47978"/>
                  </a:lnTo>
                  <a:lnTo>
                    <a:pt x="0" y="671147"/>
                  </a:lnTo>
                  <a:lnTo>
                    <a:pt x="21389" y="708112"/>
                  </a:lnTo>
                  <a:lnTo>
                    <a:pt x="47978" y="719126"/>
                  </a:lnTo>
                  <a:lnTo>
                    <a:pt x="62656" y="719126"/>
                  </a:lnTo>
                  <a:lnTo>
                    <a:pt x="99620" y="697737"/>
                  </a:lnTo>
                  <a:lnTo>
                    <a:pt x="110634" y="671147"/>
                  </a:lnTo>
                  <a:lnTo>
                    <a:pt x="110634" y="47978"/>
                  </a:lnTo>
                  <a:lnTo>
                    <a:pt x="89245" y="11014"/>
                  </a:lnTo>
                  <a:lnTo>
                    <a:pt x="62656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8714" y="1760937"/>
              <a:ext cx="101415" cy="7099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54104" y="1756328"/>
              <a:ext cx="111125" cy="719455"/>
            </a:xfrm>
            <a:custGeom>
              <a:avLst/>
              <a:gdLst/>
              <a:ahLst/>
              <a:cxnLst/>
              <a:rect l="l" t="t" r="r" b="b"/>
              <a:pathLst>
                <a:path w="111125" h="719455">
                  <a:moveTo>
                    <a:pt x="0" y="663809"/>
                  </a:moveTo>
                  <a:lnTo>
                    <a:pt x="0" y="55317"/>
                  </a:lnTo>
                  <a:lnTo>
                    <a:pt x="0" y="51678"/>
                  </a:lnTo>
                  <a:lnTo>
                    <a:pt x="356" y="48089"/>
                  </a:lnTo>
                  <a:lnTo>
                    <a:pt x="1057" y="44524"/>
                  </a:lnTo>
                  <a:lnTo>
                    <a:pt x="1770" y="40959"/>
                  </a:lnTo>
                  <a:lnTo>
                    <a:pt x="2815" y="37505"/>
                  </a:lnTo>
                  <a:lnTo>
                    <a:pt x="4216" y="34149"/>
                  </a:lnTo>
                  <a:lnTo>
                    <a:pt x="5593" y="30793"/>
                  </a:lnTo>
                  <a:lnTo>
                    <a:pt x="24585" y="9317"/>
                  </a:lnTo>
                  <a:lnTo>
                    <a:pt x="27609" y="7301"/>
                  </a:lnTo>
                  <a:lnTo>
                    <a:pt x="30793" y="5605"/>
                  </a:lnTo>
                  <a:lnTo>
                    <a:pt x="34149" y="4216"/>
                  </a:lnTo>
                  <a:lnTo>
                    <a:pt x="37505" y="2815"/>
                  </a:lnTo>
                  <a:lnTo>
                    <a:pt x="40959" y="1770"/>
                  </a:lnTo>
                  <a:lnTo>
                    <a:pt x="44524" y="1057"/>
                  </a:lnTo>
                  <a:lnTo>
                    <a:pt x="48089" y="356"/>
                  </a:lnTo>
                  <a:lnTo>
                    <a:pt x="51691" y="0"/>
                  </a:lnTo>
                  <a:lnTo>
                    <a:pt x="55317" y="0"/>
                  </a:lnTo>
                  <a:lnTo>
                    <a:pt x="58943" y="0"/>
                  </a:lnTo>
                  <a:lnTo>
                    <a:pt x="76485" y="4216"/>
                  </a:lnTo>
                  <a:lnTo>
                    <a:pt x="79841" y="5605"/>
                  </a:lnTo>
                  <a:lnTo>
                    <a:pt x="83025" y="7301"/>
                  </a:lnTo>
                  <a:lnTo>
                    <a:pt x="86049" y="9317"/>
                  </a:lnTo>
                  <a:lnTo>
                    <a:pt x="89073" y="11333"/>
                  </a:lnTo>
                  <a:lnTo>
                    <a:pt x="101304" y="24585"/>
                  </a:lnTo>
                  <a:lnTo>
                    <a:pt x="103332" y="27609"/>
                  </a:lnTo>
                  <a:lnTo>
                    <a:pt x="109565" y="44524"/>
                  </a:lnTo>
                  <a:lnTo>
                    <a:pt x="110278" y="48089"/>
                  </a:lnTo>
                  <a:lnTo>
                    <a:pt x="110634" y="51678"/>
                  </a:lnTo>
                  <a:lnTo>
                    <a:pt x="110634" y="55317"/>
                  </a:lnTo>
                  <a:lnTo>
                    <a:pt x="110634" y="663809"/>
                  </a:lnTo>
                  <a:lnTo>
                    <a:pt x="110634" y="667435"/>
                  </a:lnTo>
                  <a:lnTo>
                    <a:pt x="110278" y="671037"/>
                  </a:lnTo>
                  <a:lnTo>
                    <a:pt x="109565" y="674602"/>
                  </a:lnTo>
                  <a:lnTo>
                    <a:pt x="108864" y="678167"/>
                  </a:lnTo>
                  <a:lnTo>
                    <a:pt x="101304" y="694541"/>
                  </a:lnTo>
                  <a:lnTo>
                    <a:pt x="99288" y="697565"/>
                  </a:lnTo>
                  <a:lnTo>
                    <a:pt x="97002" y="700355"/>
                  </a:lnTo>
                  <a:lnTo>
                    <a:pt x="94433" y="702924"/>
                  </a:lnTo>
                  <a:lnTo>
                    <a:pt x="91863" y="705493"/>
                  </a:lnTo>
                  <a:lnTo>
                    <a:pt x="89073" y="707780"/>
                  </a:lnTo>
                  <a:lnTo>
                    <a:pt x="86049" y="709796"/>
                  </a:lnTo>
                  <a:lnTo>
                    <a:pt x="83025" y="711824"/>
                  </a:lnTo>
                  <a:lnTo>
                    <a:pt x="79841" y="713521"/>
                  </a:lnTo>
                  <a:lnTo>
                    <a:pt x="76485" y="714910"/>
                  </a:lnTo>
                  <a:lnTo>
                    <a:pt x="73129" y="716299"/>
                  </a:lnTo>
                  <a:lnTo>
                    <a:pt x="69675" y="717356"/>
                  </a:lnTo>
                  <a:lnTo>
                    <a:pt x="66110" y="718057"/>
                  </a:lnTo>
                  <a:lnTo>
                    <a:pt x="62545" y="718770"/>
                  </a:lnTo>
                  <a:lnTo>
                    <a:pt x="58943" y="719126"/>
                  </a:lnTo>
                  <a:lnTo>
                    <a:pt x="55317" y="719126"/>
                  </a:lnTo>
                  <a:lnTo>
                    <a:pt x="51691" y="719126"/>
                  </a:lnTo>
                  <a:lnTo>
                    <a:pt x="48089" y="718770"/>
                  </a:lnTo>
                  <a:lnTo>
                    <a:pt x="44524" y="718057"/>
                  </a:lnTo>
                  <a:lnTo>
                    <a:pt x="40959" y="717356"/>
                  </a:lnTo>
                  <a:lnTo>
                    <a:pt x="37505" y="716299"/>
                  </a:lnTo>
                  <a:lnTo>
                    <a:pt x="34149" y="714910"/>
                  </a:lnTo>
                  <a:lnTo>
                    <a:pt x="30793" y="713521"/>
                  </a:lnTo>
                  <a:lnTo>
                    <a:pt x="27609" y="711824"/>
                  </a:lnTo>
                  <a:lnTo>
                    <a:pt x="24585" y="709796"/>
                  </a:lnTo>
                  <a:lnTo>
                    <a:pt x="21561" y="707780"/>
                  </a:lnTo>
                  <a:lnTo>
                    <a:pt x="18771" y="705493"/>
                  </a:lnTo>
                  <a:lnTo>
                    <a:pt x="16201" y="702924"/>
                  </a:lnTo>
                  <a:lnTo>
                    <a:pt x="13632" y="700355"/>
                  </a:lnTo>
                  <a:lnTo>
                    <a:pt x="4216" y="684977"/>
                  </a:lnTo>
                  <a:lnTo>
                    <a:pt x="2815" y="681621"/>
                  </a:lnTo>
                  <a:lnTo>
                    <a:pt x="1770" y="678167"/>
                  </a:lnTo>
                  <a:lnTo>
                    <a:pt x="1057" y="674602"/>
                  </a:lnTo>
                  <a:lnTo>
                    <a:pt x="356" y="671037"/>
                  </a:lnTo>
                  <a:lnTo>
                    <a:pt x="0" y="667435"/>
                  </a:lnTo>
                  <a:lnTo>
                    <a:pt x="0" y="663809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800461" y="1285552"/>
            <a:ext cx="8752875" cy="12678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95"/>
              </a:spcBef>
            </a:pPr>
            <a:endParaRPr lang="en-US" spc="-10" dirty="0">
              <a:ea typeface="Verdana"/>
            </a:endParaRPr>
          </a:p>
          <a:p>
            <a:pPr>
              <a:lnSpc>
                <a:spcPct val="100000"/>
              </a:lnSpc>
            </a:pPr>
            <a:endParaRPr spc="-10" dirty="0">
              <a:ea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pc="-10" dirty="0">
              <a:ea typeface="Verdana"/>
            </a:endParaRPr>
          </a:p>
          <a:p>
            <a:pPr marL="504190">
              <a:lnSpc>
                <a:spcPct val="100000"/>
              </a:lnSpc>
            </a:pPr>
            <a:r>
              <a:rPr sz="1800" b="1" spc="-90" dirty="0">
                <a:latin typeface="Tahoma"/>
                <a:cs typeface="Tahoma"/>
              </a:rPr>
              <a:t>Real-</a:t>
            </a:r>
            <a:r>
              <a:rPr sz="1800" b="1" spc="-75" dirty="0">
                <a:latin typeface="Tahoma"/>
                <a:cs typeface="Tahoma"/>
              </a:rPr>
              <a:t>Time</a:t>
            </a:r>
            <a:r>
              <a:rPr sz="1800" b="1" spc="-50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Streaming</a:t>
            </a:r>
            <a:endParaRPr sz="1800">
              <a:latin typeface="Tahoma"/>
              <a:ea typeface="Tahoma"/>
              <a:cs typeface="Tahoma"/>
            </a:endParaRPr>
          </a:p>
          <a:p>
            <a:pPr marL="504190" marR="10160">
              <a:lnSpc>
                <a:spcPct val="133700"/>
              </a:lnSpc>
              <a:spcBef>
                <a:spcPts val="450"/>
              </a:spcBef>
            </a:pPr>
            <a:r>
              <a:rPr sz="1100" dirty="0"/>
              <a:t>Full</a:t>
            </a:r>
            <a:r>
              <a:rPr sz="1100" spc="-25" dirty="0"/>
              <a:t> </a:t>
            </a:r>
            <a:r>
              <a:rPr sz="1100" spc="-10" dirty="0"/>
              <a:t>Kafka</a:t>
            </a:r>
            <a:r>
              <a:rPr sz="1100" spc="-20" dirty="0"/>
              <a:t> </a:t>
            </a:r>
            <a:r>
              <a:rPr sz="1100" dirty="0"/>
              <a:t>integration</a:t>
            </a:r>
            <a:r>
              <a:rPr sz="1100" spc="-20" dirty="0"/>
              <a:t> </a:t>
            </a:r>
            <a:r>
              <a:rPr sz="1100" dirty="0"/>
              <a:t>will</a:t>
            </a:r>
            <a:r>
              <a:rPr sz="1100" spc="-20" dirty="0"/>
              <a:t> </a:t>
            </a:r>
            <a:r>
              <a:rPr sz="1100" dirty="0"/>
              <a:t>enable</a:t>
            </a:r>
            <a:r>
              <a:rPr sz="1100" spc="-25" dirty="0"/>
              <a:t> </a:t>
            </a:r>
            <a:r>
              <a:rPr sz="1100" spc="-10" dirty="0"/>
              <a:t>truly</a:t>
            </a:r>
            <a:r>
              <a:rPr sz="1100" spc="-15" dirty="0"/>
              <a:t> </a:t>
            </a:r>
            <a:r>
              <a:rPr sz="1100" spc="-20" dirty="0"/>
              <a:t>live </a:t>
            </a:r>
            <a:r>
              <a:rPr sz="1100" spc="-10" dirty="0"/>
              <a:t>system</a:t>
            </a:r>
            <a:r>
              <a:rPr sz="1100" spc="-20" dirty="0"/>
              <a:t> </a:t>
            </a:r>
            <a:r>
              <a:rPr sz="1100" spc="-10" dirty="0"/>
              <a:t>operation,</a:t>
            </a:r>
            <a:r>
              <a:rPr sz="1100" spc="-20" dirty="0"/>
              <a:t> </a:t>
            </a:r>
            <a:r>
              <a:rPr sz="1100" dirty="0"/>
              <a:t>processing</a:t>
            </a:r>
            <a:r>
              <a:rPr sz="1100" spc="-25" dirty="0"/>
              <a:t> </a:t>
            </a:r>
            <a:r>
              <a:rPr sz="1100" spc="-10" dirty="0"/>
              <a:t>events</a:t>
            </a:r>
            <a:r>
              <a:rPr sz="1100" spc="-20" dirty="0"/>
              <a:t> </a:t>
            </a:r>
            <a:r>
              <a:rPr sz="1100" spc="-25" dirty="0"/>
              <a:t>in </a:t>
            </a:r>
            <a:r>
              <a:rPr sz="1100" dirty="0"/>
              <a:t>milliseconds</a:t>
            </a:r>
            <a:r>
              <a:rPr sz="1100" spc="25" dirty="0"/>
              <a:t> </a:t>
            </a:r>
            <a:r>
              <a:rPr sz="1100" dirty="0"/>
              <a:t>and</a:t>
            </a:r>
            <a:r>
              <a:rPr sz="1100" spc="25" dirty="0"/>
              <a:t> </a:t>
            </a:r>
            <a:r>
              <a:rPr sz="1100" dirty="0"/>
              <a:t>providing</a:t>
            </a:r>
            <a:r>
              <a:rPr sz="1100" spc="25" dirty="0"/>
              <a:t> </a:t>
            </a:r>
            <a:r>
              <a:rPr sz="1100" dirty="0"/>
              <a:t>instantaneous</a:t>
            </a:r>
            <a:r>
              <a:rPr sz="1100" spc="25" dirty="0"/>
              <a:t> </a:t>
            </a:r>
            <a:r>
              <a:rPr sz="1100" dirty="0"/>
              <a:t>updates</a:t>
            </a:r>
            <a:r>
              <a:rPr sz="1100" spc="25" dirty="0"/>
              <a:t> </a:t>
            </a:r>
            <a:r>
              <a:rPr sz="1100" dirty="0"/>
              <a:t>to</a:t>
            </a:r>
            <a:r>
              <a:rPr sz="1100" spc="25" dirty="0"/>
              <a:t> </a:t>
            </a:r>
            <a:r>
              <a:rPr sz="1100" spc="-10" dirty="0"/>
              <a:t>all</a:t>
            </a:r>
            <a:r>
              <a:rPr sz="1100" spc="30" dirty="0"/>
              <a:t> </a:t>
            </a:r>
            <a:r>
              <a:rPr sz="1100" dirty="0"/>
              <a:t>downstream</a:t>
            </a:r>
            <a:r>
              <a:rPr sz="1100" spc="25" dirty="0"/>
              <a:t> </a:t>
            </a:r>
            <a:r>
              <a:rPr sz="1100" spc="-10" dirty="0"/>
              <a:t>components.</a:t>
            </a:r>
            <a:endParaRPr sz="1100" spc="-10">
              <a:ea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2486" y="2880067"/>
            <a:ext cx="642941" cy="811530"/>
            <a:chOff x="4904812" y="2710553"/>
            <a:chExt cx="368935" cy="811530"/>
          </a:xfrm>
        </p:grpSpPr>
        <p:sp>
          <p:nvSpPr>
            <p:cNvPr id="10" name="object 10"/>
            <p:cNvSpPr/>
            <p:nvPr/>
          </p:nvSpPr>
          <p:spPr>
            <a:xfrm>
              <a:off x="5038496" y="2798139"/>
              <a:ext cx="111125" cy="719455"/>
            </a:xfrm>
            <a:custGeom>
              <a:avLst/>
              <a:gdLst/>
              <a:ahLst/>
              <a:cxnLst/>
              <a:rect l="l" t="t" r="r" b="b"/>
              <a:pathLst>
                <a:path w="111125" h="719454">
                  <a:moveTo>
                    <a:pt x="62656" y="0"/>
                  </a:moveTo>
                  <a:lnTo>
                    <a:pt x="47978" y="0"/>
                  </a:lnTo>
                  <a:lnTo>
                    <a:pt x="40922" y="1401"/>
                  </a:lnTo>
                  <a:lnTo>
                    <a:pt x="7019" y="27375"/>
                  </a:lnTo>
                  <a:lnTo>
                    <a:pt x="0" y="47978"/>
                  </a:lnTo>
                  <a:lnTo>
                    <a:pt x="0" y="671147"/>
                  </a:lnTo>
                  <a:lnTo>
                    <a:pt x="21389" y="708112"/>
                  </a:lnTo>
                  <a:lnTo>
                    <a:pt x="47978" y="719126"/>
                  </a:lnTo>
                  <a:lnTo>
                    <a:pt x="62656" y="719126"/>
                  </a:lnTo>
                  <a:lnTo>
                    <a:pt x="99620" y="697737"/>
                  </a:lnTo>
                  <a:lnTo>
                    <a:pt x="110634" y="671147"/>
                  </a:lnTo>
                  <a:lnTo>
                    <a:pt x="110634" y="47978"/>
                  </a:lnTo>
                  <a:lnTo>
                    <a:pt x="89245" y="11014"/>
                  </a:lnTo>
                  <a:lnTo>
                    <a:pt x="62656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3106" y="2802749"/>
              <a:ext cx="101415" cy="7099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38496" y="2798139"/>
              <a:ext cx="111125" cy="719455"/>
            </a:xfrm>
            <a:custGeom>
              <a:avLst/>
              <a:gdLst/>
              <a:ahLst/>
              <a:cxnLst/>
              <a:rect l="l" t="t" r="r" b="b"/>
              <a:pathLst>
                <a:path w="111125" h="719454">
                  <a:moveTo>
                    <a:pt x="0" y="663809"/>
                  </a:moveTo>
                  <a:lnTo>
                    <a:pt x="0" y="55317"/>
                  </a:lnTo>
                  <a:lnTo>
                    <a:pt x="0" y="51678"/>
                  </a:lnTo>
                  <a:lnTo>
                    <a:pt x="356" y="48089"/>
                  </a:lnTo>
                  <a:lnTo>
                    <a:pt x="1057" y="44524"/>
                  </a:lnTo>
                  <a:lnTo>
                    <a:pt x="1770" y="40959"/>
                  </a:lnTo>
                  <a:lnTo>
                    <a:pt x="2815" y="37505"/>
                  </a:lnTo>
                  <a:lnTo>
                    <a:pt x="4216" y="34149"/>
                  </a:lnTo>
                  <a:lnTo>
                    <a:pt x="5593" y="30793"/>
                  </a:lnTo>
                  <a:lnTo>
                    <a:pt x="16201" y="16201"/>
                  </a:lnTo>
                  <a:lnTo>
                    <a:pt x="18771" y="13632"/>
                  </a:lnTo>
                  <a:lnTo>
                    <a:pt x="21561" y="11333"/>
                  </a:lnTo>
                  <a:lnTo>
                    <a:pt x="24585" y="9317"/>
                  </a:lnTo>
                  <a:lnTo>
                    <a:pt x="27609" y="7301"/>
                  </a:lnTo>
                  <a:lnTo>
                    <a:pt x="30793" y="5605"/>
                  </a:lnTo>
                  <a:lnTo>
                    <a:pt x="34149" y="4216"/>
                  </a:lnTo>
                  <a:lnTo>
                    <a:pt x="37505" y="2815"/>
                  </a:lnTo>
                  <a:lnTo>
                    <a:pt x="40959" y="1770"/>
                  </a:lnTo>
                  <a:lnTo>
                    <a:pt x="44524" y="1057"/>
                  </a:lnTo>
                  <a:lnTo>
                    <a:pt x="48089" y="356"/>
                  </a:lnTo>
                  <a:lnTo>
                    <a:pt x="51691" y="0"/>
                  </a:lnTo>
                  <a:lnTo>
                    <a:pt x="55317" y="0"/>
                  </a:lnTo>
                  <a:lnTo>
                    <a:pt x="58943" y="0"/>
                  </a:lnTo>
                  <a:lnTo>
                    <a:pt x="76485" y="4216"/>
                  </a:lnTo>
                  <a:lnTo>
                    <a:pt x="79841" y="5605"/>
                  </a:lnTo>
                  <a:lnTo>
                    <a:pt x="83025" y="7301"/>
                  </a:lnTo>
                  <a:lnTo>
                    <a:pt x="86049" y="9317"/>
                  </a:lnTo>
                  <a:lnTo>
                    <a:pt x="89073" y="11333"/>
                  </a:lnTo>
                  <a:lnTo>
                    <a:pt x="91863" y="13632"/>
                  </a:lnTo>
                  <a:lnTo>
                    <a:pt x="94433" y="16201"/>
                  </a:lnTo>
                  <a:lnTo>
                    <a:pt x="97002" y="18771"/>
                  </a:lnTo>
                  <a:lnTo>
                    <a:pt x="99288" y="21561"/>
                  </a:lnTo>
                  <a:lnTo>
                    <a:pt x="101304" y="24585"/>
                  </a:lnTo>
                  <a:lnTo>
                    <a:pt x="103332" y="27597"/>
                  </a:lnTo>
                  <a:lnTo>
                    <a:pt x="105029" y="30793"/>
                  </a:lnTo>
                  <a:lnTo>
                    <a:pt x="106418" y="34149"/>
                  </a:lnTo>
                  <a:lnTo>
                    <a:pt x="107807" y="37505"/>
                  </a:lnTo>
                  <a:lnTo>
                    <a:pt x="108864" y="40959"/>
                  </a:lnTo>
                  <a:lnTo>
                    <a:pt x="109577" y="44524"/>
                  </a:lnTo>
                  <a:lnTo>
                    <a:pt x="110278" y="48089"/>
                  </a:lnTo>
                  <a:lnTo>
                    <a:pt x="110634" y="51678"/>
                  </a:lnTo>
                  <a:lnTo>
                    <a:pt x="110634" y="55317"/>
                  </a:lnTo>
                  <a:lnTo>
                    <a:pt x="110634" y="663809"/>
                  </a:lnTo>
                  <a:lnTo>
                    <a:pt x="110634" y="667435"/>
                  </a:lnTo>
                  <a:lnTo>
                    <a:pt x="110278" y="671037"/>
                  </a:lnTo>
                  <a:lnTo>
                    <a:pt x="109577" y="674602"/>
                  </a:lnTo>
                  <a:lnTo>
                    <a:pt x="108864" y="678167"/>
                  </a:lnTo>
                  <a:lnTo>
                    <a:pt x="107807" y="681621"/>
                  </a:lnTo>
                  <a:lnTo>
                    <a:pt x="106418" y="684977"/>
                  </a:lnTo>
                  <a:lnTo>
                    <a:pt x="105029" y="688333"/>
                  </a:lnTo>
                  <a:lnTo>
                    <a:pt x="103332" y="691517"/>
                  </a:lnTo>
                  <a:lnTo>
                    <a:pt x="101304" y="694541"/>
                  </a:lnTo>
                  <a:lnTo>
                    <a:pt x="99288" y="697565"/>
                  </a:lnTo>
                  <a:lnTo>
                    <a:pt x="97002" y="700355"/>
                  </a:lnTo>
                  <a:lnTo>
                    <a:pt x="94433" y="702924"/>
                  </a:lnTo>
                  <a:lnTo>
                    <a:pt x="91863" y="705493"/>
                  </a:lnTo>
                  <a:lnTo>
                    <a:pt x="89073" y="707780"/>
                  </a:lnTo>
                  <a:lnTo>
                    <a:pt x="86049" y="709796"/>
                  </a:lnTo>
                  <a:lnTo>
                    <a:pt x="83025" y="711824"/>
                  </a:lnTo>
                  <a:lnTo>
                    <a:pt x="66110" y="718057"/>
                  </a:lnTo>
                  <a:lnTo>
                    <a:pt x="62545" y="718770"/>
                  </a:lnTo>
                  <a:lnTo>
                    <a:pt x="58943" y="719126"/>
                  </a:lnTo>
                  <a:lnTo>
                    <a:pt x="55317" y="719126"/>
                  </a:lnTo>
                  <a:lnTo>
                    <a:pt x="51691" y="719126"/>
                  </a:lnTo>
                  <a:lnTo>
                    <a:pt x="48089" y="718770"/>
                  </a:lnTo>
                  <a:lnTo>
                    <a:pt x="44524" y="718057"/>
                  </a:lnTo>
                  <a:lnTo>
                    <a:pt x="40959" y="717356"/>
                  </a:lnTo>
                  <a:lnTo>
                    <a:pt x="24585" y="709796"/>
                  </a:lnTo>
                  <a:lnTo>
                    <a:pt x="21561" y="707780"/>
                  </a:lnTo>
                  <a:lnTo>
                    <a:pt x="18771" y="705493"/>
                  </a:lnTo>
                  <a:lnTo>
                    <a:pt x="16201" y="702924"/>
                  </a:lnTo>
                  <a:lnTo>
                    <a:pt x="13632" y="700355"/>
                  </a:lnTo>
                  <a:lnTo>
                    <a:pt x="4216" y="684977"/>
                  </a:lnTo>
                  <a:lnTo>
                    <a:pt x="2815" y="681621"/>
                  </a:lnTo>
                  <a:lnTo>
                    <a:pt x="1770" y="678167"/>
                  </a:lnTo>
                  <a:lnTo>
                    <a:pt x="1057" y="674602"/>
                  </a:lnTo>
                  <a:lnTo>
                    <a:pt x="356" y="671037"/>
                  </a:lnTo>
                  <a:lnTo>
                    <a:pt x="0" y="667435"/>
                  </a:lnTo>
                  <a:lnTo>
                    <a:pt x="0" y="663809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09422" y="271516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707" y="0"/>
                  </a:moveTo>
                  <a:lnTo>
                    <a:pt x="127623" y="7696"/>
                  </a:lnTo>
                  <a:lnTo>
                    <a:pt x="79853" y="30260"/>
                  </a:lnTo>
                  <a:lnTo>
                    <a:pt x="40723" y="65761"/>
                  </a:lnTo>
                  <a:lnTo>
                    <a:pt x="13681" y="110942"/>
                  </a:lnTo>
                  <a:lnTo>
                    <a:pt x="855" y="162008"/>
                  </a:lnTo>
                  <a:lnTo>
                    <a:pt x="0" y="179855"/>
                  </a:lnTo>
                  <a:lnTo>
                    <a:pt x="855" y="197559"/>
                  </a:lnTo>
                  <a:lnTo>
                    <a:pt x="13681" y="248621"/>
                  </a:lnTo>
                  <a:lnTo>
                    <a:pt x="40723" y="293801"/>
                  </a:lnTo>
                  <a:lnTo>
                    <a:pt x="79853" y="329303"/>
                  </a:lnTo>
                  <a:lnTo>
                    <a:pt x="127623" y="351867"/>
                  </a:lnTo>
                  <a:lnTo>
                    <a:pt x="179855" y="359563"/>
                  </a:lnTo>
                  <a:lnTo>
                    <a:pt x="197559" y="358708"/>
                  </a:lnTo>
                  <a:lnTo>
                    <a:pt x="248621" y="345881"/>
                  </a:lnTo>
                  <a:lnTo>
                    <a:pt x="293801" y="318839"/>
                  </a:lnTo>
                  <a:lnTo>
                    <a:pt x="329303" y="279709"/>
                  </a:lnTo>
                  <a:lnTo>
                    <a:pt x="351867" y="231940"/>
                  </a:lnTo>
                  <a:lnTo>
                    <a:pt x="359563" y="179707"/>
                  </a:lnTo>
                  <a:lnTo>
                    <a:pt x="358708" y="162008"/>
                  </a:lnTo>
                  <a:lnTo>
                    <a:pt x="345881" y="110942"/>
                  </a:lnTo>
                  <a:lnTo>
                    <a:pt x="318839" y="65761"/>
                  </a:lnTo>
                  <a:lnTo>
                    <a:pt x="279709" y="30260"/>
                  </a:lnTo>
                  <a:lnTo>
                    <a:pt x="231940" y="7696"/>
                  </a:lnTo>
                  <a:lnTo>
                    <a:pt x="179707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4032" y="2719773"/>
              <a:ext cx="350343" cy="350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09422" y="2715163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79855"/>
                  </a:moveTo>
                  <a:lnTo>
                    <a:pt x="0" y="179707"/>
                  </a:lnTo>
                  <a:lnTo>
                    <a:pt x="216" y="170879"/>
                  </a:lnTo>
                  <a:lnTo>
                    <a:pt x="7733" y="127537"/>
                  </a:lnTo>
                  <a:lnTo>
                    <a:pt x="25559" y="87326"/>
                  </a:lnTo>
                  <a:lnTo>
                    <a:pt x="52637" y="52637"/>
                  </a:lnTo>
                  <a:lnTo>
                    <a:pt x="87326" y="25564"/>
                  </a:lnTo>
                  <a:lnTo>
                    <a:pt x="127537" y="7733"/>
                  </a:lnTo>
                  <a:lnTo>
                    <a:pt x="170879" y="216"/>
                  </a:lnTo>
                  <a:lnTo>
                    <a:pt x="179707" y="0"/>
                  </a:lnTo>
                  <a:lnTo>
                    <a:pt x="179855" y="0"/>
                  </a:lnTo>
                  <a:lnTo>
                    <a:pt x="223529" y="5385"/>
                  </a:lnTo>
                  <a:lnTo>
                    <a:pt x="264569" y="21220"/>
                  </a:lnTo>
                  <a:lnTo>
                    <a:pt x="300529" y="46545"/>
                  </a:lnTo>
                  <a:lnTo>
                    <a:pt x="329273" y="79866"/>
                  </a:lnTo>
                  <a:lnTo>
                    <a:pt x="349059" y="119175"/>
                  </a:lnTo>
                  <a:lnTo>
                    <a:pt x="358698" y="162095"/>
                  </a:lnTo>
                  <a:lnTo>
                    <a:pt x="359563" y="179707"/>
                  </a:lnTo>
                  <a:lnTo>
                    <a:pt x="359563" y="179855"/>
                  </a:lnTo>
                  <a:lnTo>
                    <a:pt x="354175" y="223527"/>
                  </a:lnTo>
                  <a:lnTo>
                    <a:pt x="338347" y="264569"/>
                  </a:lnTo>
                  <a:lnTo>
                    <a:pt x="313017" y="300534"/>
                  </a:lnTo>
                  <a:lnTo>
                    <a:pt x="279697" y="329273"/>
                  </a:lnTo>
                  <a:lnTo>
                    <a:pt x="240386" y="349059"/>
                  </a:lnTo>
                  <a:lnTo>
                    <a:pt x="197467" y="358698"/>
                  </a:lnTo>
                  <a:lnTo>
                    <a:pt x="179855" y="359563"/>
                  </a:lnTo>
                  <a:lnTo>
                    <a:pt x="179707" y="359563"/>
                  </a:lnTo>
                  <a:lnTo>
                    <a:pt x="136028" y="354175"/>
                  </a:lnTo>
                  <a:lnTo>
                    <a:pt x="94993" y="338347"/>
                  </a:lnTo>
                  <a:lnTo>
                    <a:pt x="59033" y="313017"/>
                  </a:lnTo>
                  <a:lnTo>
                    <a:pt x="30289" y="279697"/>
                  </a:lnTo>
                  <a:lnTo>
                    <a:pt x="10498" y="240381"/>
                  </a:lnTo>
                  <a:lnTo>
                    <a:pt x="865" y="197467"/>
                  </a:lnTo>
                  <a:lnTo>
                    <a:pt x="0" y="179855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2930" y="2822483"/>
              <a:ext cx="192521" cy="14478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79625" y="2880919"/>
            <a:ext cx="8417011" cy="782778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-60" dirty="0">
                <a:solidFill>
                  <a:srgbClr val="374552"/>
                </a:solidFill>
                <a:latin typeface="Tahoma"/>
                <a:cs typeface="Tahoma"/>
              </a:rPr>
              <a:t>Live</a:t>
            </a:r>
            <a:r>
              <a:rPr b="1" spc="-8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374552"/>
                </a:solidFill>
                <a:latin typeface="Tahoma"/>
                <a:cs typeface="Tahoma"/>
              </a:rPr>
              <a:t>Mapping</a:t>
            </a:r>
            <a:endParaRPr>
              <a:latin typeface="Tahoma"/>
              <a:cs typeface="Tahoma"/>
            </a:endParaRPr>
          </a:p>
          <a:p>
            <a:pPr marL="12700" marR="5080">
              <a:lnSpc>
                <a:spcPct val="133700"/>
              </a:lnSpc>
              <a:spcBef>
                <a:spcPts val="450"/>
              </a:spcBef>
            </a:pP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An</a:t>
            </a:r>
            <a:r>
              <a:rPr sz="11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interactive</a:t>
            </a:r>
            <a:r>
              <a:rPr sz="11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374552"/>
                </a:solidFill>
                <a:latin typeface="Verdana"/>
                <a:cs typeface="Verdana"/>
              </a:rPr>
              <a:t>city</a:t>
            </a:r>
            <a:r>
              <a:rPr sz="11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map</a:t>
            </a:r>
            <a:r>
              <a:rPr sz="11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interface</a:t>
            </a:r>
            <a:r>
              <a:rPr sz="11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showing</a:t>
            </a:r>
            <a:r>
              <a:rPr sz="11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1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100" spc="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predictions</a:t>
            </a:r>
            <a:r>
              <a:rPr sz="110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374552"/>
                </a:solidFill>
                <a:latin typeface="Verdana"/>
                <a:cs typeface="Verdana"/>
              </a:rPr>
              <a:t>will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support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driver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navigation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systems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reduce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search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 for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available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spaces.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1374" y="3947957"/>
            <a:ext cx="655988" cy="770236"/>
            <a:chOff x="5089203" y="3752365"/>
            <a:chExt cx="368935" cy="1005205"/>
          </a:xfrm>
        </p:grpSpPr>
        <p:sp>
          <p:nvSpPr>
            <p:cNvPr id="19" name="object 19"/>
            <p:cNvSpPr/>
            <p:nvPr/>
          </p:nvSpPr>
          <p:spPr>
            <a:xfrm>
              <a:off x="5222887" y="3830731"/>
              <a:ext cx="111125" cy="922019"/>
            </a:xfrm>
            <a:custGeom>
              <a:avLst/>
              <a:gdLst/>
              <a:ahLst/>
              <a:cxnLst/>
              <a:rect l="l" t="t" r="r" b="b"/>
              <a:pathLst>
                <a:path w="111125" h="922020">
                  <a:moveTo>
                    <a:pt x="62656" y="0"/>
                  </a:moveTo>
                  <a:lnTo>
                    <a:pt x="47978" y="0"/>
                  </a:lnTo>
                  <a:lnTo>
                    <a:pt x="40922" y="1401"/>
                  </a:lnTo>
                  <a:lnTo>
                    <a:pt x="7019" y="27375"/>
                  </a:lnTo>
                  <a:lnTo>
                    <a:pt x="0" y="47978"/>
                  </a:lnTo>
                  <a:lnTo>
                    <a:pt x="0" y="873978"/>
                  </a:lnTo>
                  <a:lnTo>
                    <a:pt x="21389" y="910942"/>
                  </a:lnTo>
                  <a:lnTo>
                    <a:pt x="47978" y="921957"/>
                  </a:lnTo>
                  <a:lnTo>
                    <a:pt x="62656" y="921957"/>
                  </a:lnTo>
                  <a:lnTo>
                    <a:pt x="99620" y="900567"/>
                  </a:lnTo>
                  <a:lnTo>
                    <a:pt x="110634" y="873978"/>
                  </a:lnTo>
                  <a:lnTo>
                    <a:pt x="110634" y="47978"/>
                  </a:lnTo>
                  <a:lnTo>
                    <a:pt x="89245" y="11014"/>
                  </a:lnTo>
                  <a:lnTo>
                    <a:pt x="62656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497" y="3835341"/>
              <a:ext cx="101415" cy="9127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222887" y="3830731"/>
              <a:ext cx="111125" cy="922019"/>
            </a:xfrm>
            <a:custGeom>
              <a:avLst/>
              <a:gdLst/>
              <a:ahLst/>
              <a:cxnLst/>
              <a:rect l="l" t="t" r="r" b="b"/>
              <a:pathLst>
                <a:path w="111125" h="922020">
                  <a:moveTo>
                    <a:pt x="0" y="866639"/>
                  </a:moveTo>
                  <a:lnTo>
                    <a:pt x="0" y="55317"/>
                  </a:lnTo>
                  <a:lnTo>
                    <a:pt x="0" y="51678"/>
                  </a:lnTo>
                  <a:lnTo>
                    <a:pt x="356" y="48089"/>
                  </a:lnTo>
                  <a:lnTo>
                    <a:pt x="1057" y="44524"/>
                  </a:lnTo>
                  <a:lnTo>
                    <a:pt x="1770" y="40959"/>
                  </a:lnTo>
                  <a:lnTo>
                    <a:pt x="2815" y="37505"/>
                  </a:lnTo>
                  <a:lnTo>
                    <a:pt x="4216" y="34149"/>
                  </a:lnTo>
                  <a:lnTo>
                    <a:pt x="5593" y="30793"/>
                  </a:lnTo>
                  <a:lnTo>
                    <a:pt x="16201" y="16201"/>
                  </a:lnTo>
                  <a:lnTo>
                    <a:pt x="18771" y="13632"/>
                  </a:lnTo>
                  <a:lnTo>
                    <a:pt x="21561" y="11333"/>
                  </a:lnTo>
                  <a:lnTo>
                    <a:pt x="24585" y="9317"/>
                  </a:lnTo>
                  <a:lnTo>
                    <a:pt x="27609" y="7301"/>
                  </a:lnTo>
                  <a:lnTo>
                    <a:pt x="30793" y="5605"/>
                  </a:lnTo>
                  <a:lnTo>
                    <a:pt x="34149" y="4216"/>
                  </a:lnTo>
                  <a:lnTo>
                    <a:pt x="37505" y="2815"/>
                  </a:lnTo>
                  <a:lnTo>
                    <a:pt x="40959" y="1770"/>
                  </a:lnTo>
                  <a:lnTo>
                    <a:pt x="44524" y="1057"/>
                  </a:lnTo>
                  <a:lnTo>
                    <a:pt x="48089" y="356"/>
                  </a:lnTo>
                  <a:lnTo>
                    <a:pt x="51691" y="0"/>
                  </a:lnTo>
                  <a:lnTo>
                    <a:pt x="55317" y="0"/>
                  </a:lnTo>
                  <a:lnTo>
                    <a:pt x="58943" y="0"/>
                  </a:lnTo>
                  <a:lnTo>
                    <a:pt x="76485" y="4216"/>
                  </a:lnTo>
                  <a:lnTo>
                    <a:pt x="79841" y="5605"/>
                  </a:lnTo>
                  <a:lnTo>
                    <a:pt x="83025" y="7301"/>
                  </a:lnTo>
                  <a:lnTo>
                    <a:pt x="86049" y="9317"/>
                  </a:lnTo>
                  <a:lnTo>
                    <a:pt x="89073" y="11333"/>
                  </a:lnTo>
                  <a:lnTo>
                    <a:pt x="91863" y="13632"/>
                  </a:lnTo>
                  <a:lnTo>
                    <a:pt x="94433" y="16201"/>
                  </a:lnTo>
                  <a:lnTo>
                    <a:pt x="97002" y="18771"/>
                  </a:lnTo>
                  <a:lnTo>
                    <a:pt x="99288" y="21561"/>
                  </a:lnTo>
                  <a:lnTo>
                    <a:pt x="101304" y="24585"/>
                  </a:lnTo>
                  <a:lnTo>
                    <a:pt x="103332" y="27597"/>
                  </a:lnTo>
                  <a:lnTo>
                    <a:pt x="105029" y="30793"/>
                  </a:lnTo>
                  <a:lnTo>
                    <a:pt x="106418" y="34149"/>
                  </a:lnTo>
                  <a:lnTo>
                    <a:pt x="107807" y="37505"/>
                  </a:lnTo>
                  <a:lnTo>
                    <a:pt x="108864" y="40959"/>
                  </a:lnTo>
                  <a:lnTo>
                    <a:pt x="109577" y="44524"/>
                  </a:lnTo>
                  <a:lnTo>
                    <a:pt x="110278" y="48089"/>
                  </a:lnTo>
                  <a:lnTo>
                    <a:pt x="110634" y="51678"/>
                  </a:lnTo>
                  <a:lnTo>
                    <a:pt x="110634" y="55317"/>
                  </a:lnTo>
                  <a:lnTo>
                    <a:pt x="110634" y="866639"/>
                  </a:lnTo>
                  <a:lnTo>
                    <a:pt x="110634" y="870266"/>
                  </a:lnTo>
                  <a:lnTo>
                    <a:pt x="110278" y="873867"/>
                  </a:lnTo>
                  <a:lnTo>
                    <a:pt x="109577" y="877432"/>
                  </a:lnTo>
                  <a:lnTo>
                    <a:pt x="108864" y="880997"/>
                  </a:lnTo>
                  <a:lnTo>
                    <a:pt x="107807" y="884451"/>
                  </a:lnTo>
                  <a:lnTo>
                    <a:pt x="106418" y="887807"/>
                  </a:lnTo>
                  <a:lnTo>
                    <a:pt x="105029" y="891163"/>
                  </a:lnTo>
                  <a:lnTo>
                    <a:pt x="103332" y="894347"/>
                  </a:lnTo>
                  <a:lnTo>
                    <a:pt x="101304" y="897371"/>
                  </a:lnTo>
                  <a:lnTo>
                    <a:pt x="99288" y="900395"/>
                  </a:lnTo>
                  <a:lnTo>
                    <a:pt x="97002" y="903186"/>
                  </a:lnTo>
                  <a:lnTo>
                    <a:pt x="94433" y="905755"/>
                  </a:lnTo>
                  <a:lnTo>
                    <a:pt x="91863" y="908324"/>
                  </a:lnTo>
                  <a:lnTo>
                    <a:pt x="89073" y="910610"/>
                  </a:lnTo>
                  <a:lnTo>
                    <a:pt x="86049" y="912626"/>
                  </a:lnTo>
                  <a:lnTo>
                    <a:pt x="83025" y="914655"/>
                  </a:lnTo>
                  <a:lnTo>
                    <a:pt x="66110" y="920887"/>
                  </a:lnTo>
                  <a:lnTo>
                    <a:pt x="62545" y="921600"/>
                  </a:lnTo>
                  <a:lnTo>
                    <a:pt x="58943" y="921957"/>
                  </a:lnTo>
                  <a:lnTo>
                    <a:pt x="55317" y="921957"/>
                  </a:lnTo>
                  <a:lnTo>
                    <a:pt x="51691" y="921957"/>
                  </a:lnTo>
                  <a:lnTo>
                    <a:pt x="48089" y="921600"/>
                  </a:lnTo>
                  <a:lnTo>
                    <a:pt x="44524" y="920887"/>
                  </a:lnTo>
                  <a:lnTo>
                    <a:pt x="40959" y="920187"/>
                  </a:lnTo>
                  <a:lnTo>
                    <a:pt x="24585" y="912626"/>
                  </a:lnTo>
                  <a:lnTo>
                    <a:pt x="21561" y="910610"/>
                  </a:lnTo>
                  <a:lnTo>
                    <a:pt x="18771" y="908324"/>
                  </a:lnTo>
                  <a:lnTo>
                    <a:pt x="16201" y="905755"/>
                  </a:lnTo>
                  <a:lnTo>
                    <a:pt x="13632" y="903186"/>
                  </a:lnTo>
                  <a:lnTo>
                    <a:pt x="4216" y="887807"/>
                  </a:lnTo>
                  <a:lnTo>
                    <a:pt x="2815" y="884451"/>
                  </a:lnTo>
                  <a:lnTo>
                    <a:pt x="1770" y="880997"/>
                  </a:lnTo>
                  <a:lnTo>
                    <a:pt x="1057" y="877432"/>
                  </a:lnTo>
                  <a:lnTo>
                    <a:pt x="356" y="873867"/>
                  </a:lnTo>
                  <a:lnTo>
                    <a:pt x="0" y="870266"/>
                  </a:lnTo>
                  <a:lnTo>
                    <a:pt x="0" y="866639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93813" y="375697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707" y="0"/>
                  </a:moveTo>
                  <a:lnTo>
                    <a:pt x="127623" y="7696"/>
                  </a:lnTo>
                  <a:lnTo>
                    <a:pt x="79853" y="30260"/>
                  </a:lnTo>
                  <a:lnTo>
                    <a:pt x="40723" y="65756"/>
                  </a:lnTo>
                  <a:lnTo>
                    <a:pt x="13681" y="110942"/>
                  </a:lnTo>
                  <a:lnTo>
                    <a:pt x="855" y="162008"/>
                  </a:lnTo>
                  <a:lnTo>
                    <a:pt x="0" y="179855"/>
                  </a:lnTo>
                  <a:lnTo>
                    <a:pt x="855" y="197559"/>
                  </a:lnTo>
                  <a:lnTo>
                    <a:pt x="13681" y="248621"/>
                  </a:lnTo>
                  <a:lnTo>
                    <a:pt x="40723" y="293801"/>
                  </a:lnTo>
                  <a:lnTo>
                    <a:pt x="79853" y="329303"/>
                  </a:lnTo>
                  <a:lnTo>
                    <a:pt x="127623" y="351867"/>
                  </a:lnTo>
                  <a:lnTo>
                    <a:pt x="179855" y="359563"/>
                  </a:lnTo>
                  <a:lnTo>
                    <a:pt x="197559" y="358708"/>
                  </a:lnTo>
                  <a:lnTo>
                    <a:pt x="248621" y="345881"/>
                  </a:lnTo>
                  <a:lnTo>
                    <a:pt x="293801" y="318839"/>
                  </a:lnTo>
                  <a:lnTo>
                    <a:pt x="329303" y="279709"/>
                  </a:lnTo>
                  <a:lnTo>
                    <a:pt x="351867" y="231940"/>
                  </a:lnTo>
                  <a:lnTo>
                    <a:pt x="359563" y="179707"/>
                  </a:lnTo>
                  <a:lnTo>
                    <a:pt x="358708" y="162008"/>
                  </a:lnTo>
                  <a:lnTo>
                    <a:pt x="345881" y="110942"/>
                  </a:lnTo>
                  <a:lnTo>
                    <a:pt x="318839" y="65756"/>
                  </a:lnTo>
                  <a:lnTo>
                    <a:pt x="279709" y="30260"/>
                  </a:lnTo>
                  <a:lnTo>
                    <a:pt x="231940" y="7696"/>
                  </a:lnTo>
                  <a:lnTo>
                    <a:pt x="179707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423" y="3761584"/>
              <a:ext cx="350343" cy="3503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93813" y="375697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55"/>
                  </a:moveTo>
                  <a:lnTo>
                    <a:pt x="0" y="179707"/>
                  </a:lnTo>
                  <a:lnTo>
                    <a:pt x="216" y="170879"/>
                  </a:lnTo>
                  <a:lnTo>
                    <a:pt x="7733" y="127537"/>
                  </a:lnTo>
                  <a:lnTo>
                    <a:pt x="25559" y="87326"/>
                  </a:lnTo>
                  <a:lnTo>
                    <a:pt x="52637" y="52637"/>
                  </a:lnTo>
                  <a:lnTo>
                    <a:pt x="87326" y="25564"/>
                  </a:lnTo>
                  <a:lnTo>
                    <a:pt x="127537" y="7733"/>
                  </a:lnTo>
                  <a:lnTo>
                    <a:pt x="170879" y="216"/>
                  </a:lnTo>
                  <a:lnTo>
                    <a:pt x="179707" y="0"/>
                  </a:lnTo>
                  <a:lnTo>
                    <a:pt x="179855" y="0"/>
                  </a:lnTo>
                  <a:lnTo>
                    <a:pt x="223529" y="5385"/>
                  </a:lnTo>
                  <a:lnTo>
                    <a:pt x="264569" y="21220"/>
                  </a:lnTo>
                  <a:lnTo>
                    <a:pt x="300529" y="46545"/>
                  </a:lnTo>
                  <a:lnTo>
                    <a:pt x="329273" y="79866"/>
                  </a:lnTo>
                  <a:lnTo>
                    <a:pt x="349059" y="119175"/>
                  </a:lnTo>
                  <a:lnTo>
                    <a:pt x="358698" y="162095"/>
                  </a:lnTo>
                  <a:lnTo>
                    <a:pt x="359563" y="179707"/>
                  </a:lnTo>
                  <a:lnTo>
                    <a:pt x="359563" y="179855"/>
                  </a:lnTo>
                  <a:lnTo>
                    <a:pt x="354175" y="223527"/>
                  </a:lnTo>
                  <a:lnTo>
                    <a:pt x="338347" y="264569"/>
                  </a:lnTo>
                  <a:lnTo>
                    <a:pt x="313017" y="300529"/>
                  </a:lnTo>
                  <a:lnTo>
                    <a:pt x="279697" y="329273"/>
                  </a:lnTo>
                  <a:lnTo>
                    <a:pt x="240386" y="349059"/>
                  </a:lnTo>
                  <a:lnTo>
                    <a:pt x="197467" y="358698"/>
                  </a:lnTo>
                  <a:lnTo>
                    <a:pt x="179855" y="359563"/>
                  </a:lnTo>
                  <a:lnTo>
                    <a:pt x="179707" y="359563"/>
                  </a:lnTo>
                  <a:lnTo>
                    <a:pt x="136028" y="354175"/>
                  </a:lnTo>
                  <a:lnTo>
                    <a:pt x="94993" y="338347"/>
                  </a:lnTo>
                  <a:lnTo>
                    <a:pt x="59033" y="313017"/>
                  </a:lnTo>
                  <a:lnTo>
                    <a:pt x="30289" y="279697"/>
                  </a:lnTo>
                  <a:lnTo>
                    <a:pt x="10498" y="240381"/>
                  </a:lnTo>
                  <a:lnTo>
                    <a:pt x="865" y="197467"/>
                  </a:lnTo>
                  <a:lnTo>
                    <a:pt x="0" y="179855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090" y="3840477"/>
              <a:ext cx="156861" cy="19241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81547" y="3948810"/>
            <a:ext cx="8265412" cy="782778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b="1" spc="-70" dirty="0">
                <a:solidFill>
                  <a:srgbClr val="374552"/>
                </a:solidFill>
                <a:latin typeface="Tahoma"/>
                <a:cs typeface="Tahoma"/>
              </a:rPr>
              <a:t>Advanced</a:t>
            </a:r>
            <a:r>
              <a:rPr b="1" spc="-6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374552"/>
                </a:solidFill>
                <a:latin typeface="Tahoma"/>
                <a:cs typeface="Tahoma"/>
              </a:rPr>
              <a:t>Models</a:t>
            </a:r>
            <a:endParaRPr>
              <a:latin typeface="Tahoma"/>
              <a:cs typeface="Tahoma"/>
            </a:endParaRPr>
          </a:p>
          <a:p>
            <a:pPr marL="12700" marR="5080">
              <a:lnSpc>
                <a:spcPct val="133700"/>
              </a:lnSpc>
              <a:spcBef>
                <a:spcPts val="450"/>
              </a:spcBef>
            </a:pP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Next-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generation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algorithms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like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XGBoost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or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Graph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Neural</a:t>
            </a:r>
            <a:r>
              <a:rPr sz="110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Networks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374552"/>
                </a:solidFill>
                <a:latin typeface="Verdana"/>
                <a:cs typeface="Verdana"/>
              </a:rPr>
              <a:t>may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capture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complex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spatial-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relationships,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further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improving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prediction accuracy.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3295" y="5122001"/>
            <a:ext cx="655988" cy="910300"/>
            <a:chOff x="5273595" y="4978568"/>
            <a:chExt cx="368935" cy="1014730"/>
          </a:xfrm>
        </p:grpSpPr>
        <p:sp>
          <p:nvSpPr>
            <p:cNvPr id="28" name="object 28"/>
            <p:cNvSpPr/>
            <p:nvPr/>
          </p:nvSpPr>
          <p:spPr>
            <a:xfrm>
              <a:off x="5398059" y="5066154"/>
              <a:ext cx="120014" cy="922019"/>
            </a:xfrm>
            <a:custGeom>
              <a:avLst/>
              <a:gdLst/>
              <a:ahLst/>
              <a:cxnLst/>
              <a:rect l="l" t="t" r="r" b="b"/>
              <a:pathLst>
                <a:path w="120014" h="922020">
                  <a:moveTo>
                    <a:pt x="67868" y="0"/>
                  </a:moveTo>
                  <a:lnTo>
                    <a:pt x="51986" y="0"/>
                  </a:lnTo>
                  <a:lnTo>
                    <a:pt x="44339" y="1524"/>
                  </a:lnTo>
                  <a:lnTo>
                    <a:pt x="11936" y="23171"/>
                  </a:lnTo>
                  <a:lnTo>
                    <a:pt x="0" y="51986"/>
                  </a:lnTo>
                  <a:lnTo>
                    <a:pt x="0" y="869978"/>
                  </a:lnTo>
                  <a:lnTo>
                    <a:pt x="23171" y="910025"/>
                  </a:lnTo>
                  <a:lnTo>
                    <a:pt x="51986" y="921958"/>
                  </a:lnTo>
                  <a:lnTo>
                    <a:pt x="67868" y="921958"/>
                  </a:lnTo>
                  <a:lnTo>
                    <a:pt x="107918" y="898784"/>
                  </a:lnTo>
                  <a:lnTo>
                    <a:pt x="119854" y="869978"/>
                  </a:lnTo>
                  <a:lnTo>
                    <a:pt x="119854" y="51986"/>
                  </a:lnTo>
                  <a:lnTo>
                    <a:pt x="96682" y="11936"/>
                  </a:lnTo>
                  <a:lnTo>
                    <a:pt x="67868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2669" y="5070765"/>
              <a:ext cx="110634" cy="91273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98059" y="5066154"/>
              <a:ext cx="120014" cy="922019"/>
            </a:xfrm>
            <a:custGeom>
              <a:avLst/>
              <a:gdLst/>
              <a:ahLst/>
              <a:cxnLst/>
              <a:rect l="l" t="t" r="r" b="b"/>
              <a:pathLst>
                <a:path w="120014" h="922020">
                  <a:moveTo>
                    <a:pt x="0" y="862031"/>
                  </a:moveTo>
                  <a:lnTo>
                    <a:pt x="0" y="59927"/>
                  </a:lnTo>
                  <a:lnTo>
                    <a:pt x="0" y="55993"/>
                  </a:lnTo>
                  <a:lnTo>
                    <a:pt x="381" y="52096"/>
                  </a:lnTo>
                  <a:lnTo>
                    <a:pt x="1155" y="48236"/>
                  </a:lnTo>
                  <a:lnTo>
                    <a:pt x="1917" y="44376"/>
                  </a:lnTo>
                  <a:lnTo>
                    <a:pt x="3048" y="40627"/>
                  </a:lnTo>
                  <a:lnTo>
                    <a:pt x="4560" y="36988"/>
                  </a:lnTo>
                  <a:lnTo>
                    <a:pt x="6060" y="33362"/>
                  </a:lnTo>
                  <a:lnTo>
                    <a:pt x="7916" y="29895"/>
                  </a:lnTo>
                  <a:lnTo>
                    <a:pt x="10092" y="26626"/>
                  </a:lnTo>
                  <a:lnTo>
                    <a:pt x="12280" y="23356"/>
                  </a:lnTo>
                  <a:lnTo>
                    <a:pt x="14775" y="20332"/>
                  </a:lnTo>
                  <a:lnTo>
                    <a:pt x="17554" y="17554"/>
                  </a:lnTo>
                  <a:lnTo>
                    <a:pt x="20332" y="14763"/>
                  </a:lnTo>
                  <a:lnTo>
                    <a:pt x="23356" y="12280"/>
                  </a:lnTo>
                  <a:lnTo>
                    <a:pt x="26626" y="10104"/>
                  </a:lnTo>
                  <a:lnTo>
                    <a:pt x="29908" y="7916"/>
                  </a:lnTo>
                  <a:lnTo>
                    <a:pt x="48236" y="1155"/>
                  </a:lnTo>
                  <a:lnTo>
                    <a:pt x="52096" y="381"/>
                  </a:lnTo>
                  <a:lnTo>
                    <a:pt x="55993" y="0"/>
                  </a:lnTo>
                  <a:lnTo>
                    <a:pt x="59927" y="0"/>
                  </a:lnTo>
                  <a:lnTo>
                    <a:pt x="63860" y="0"/>
                  </a:lnTo>
                  <a:lnTo>
                    <a:pt x="67757" y="381"/>
                  </a:lnTo>
                  <a:lnTo>
                    <a:pt x="71617" y="1155"/>
                  </a:lnTo>
                  <a:lnTo>
                    <a:pt x="75477" y="1917"/>
                  </a:lnTo>
                  <a:lnTo>
                    <a:pt x="93216" y="10104"/>
                  </a:lnTo>
                  <a:lnTo>
                    <a:pt x="96498" y="12280"/>
                  </a:lnTo>
                  <a:lnTo>
                    <a:pt x="99522" y="14763"/>
                  </a:lnTo>
                  <a:lnTo>
                    <a:pt x="102300" y="17554"/>
                  </a:lnTo>
                  <a:lnTo>
                    <a:pt x="105078" y="20332"/>
                  </a:lnTo>
                  <a:lnTo>
                    <a:pt x="107561" y="23356"/>
                  </a:lnTo>
                  <a:lnTo>
                    <a:pt x="109749" y="26626"/>
                  </a:lnTo>
                  <a:lnTo>
                    <a:pt x="111937" y="29895"/>
                  </a:lnTo>
                  <a:lnTo>
                    <a:pt x="118698" y="48236"/>
                  </a:lnTo>
                  <a:lnTo>
                    <a:pt x="119473" y="52096"/>
                  </a:lnTo>
                  <a:lnTo>
                    <a:pt x="119854" y="55993"/>
                  </a:lnTo>
                  <a:lnTo>
                    <a:pt x="119854" y="59927"/>
                  </a:lnTo>
                  <a:lnTo>
                    <a:pt x="119854" y="862031"/>
                  </a:lnTo>
                  <a:lnTo>
                    <a:pt x="119854" y="865963"/>
                  </a:lnTo>
                  <a:lnTo>
                    <a:pt x="119473" y="869862"/>
                  </a:lnTo>
                  <a:lnTo>
                    <a:pt x="118698" y="873719"/>
                  </a:lnTo>
                  <a:lnTo>
                    <a:pt x="117936" y="877579"/>
                  </a:lnTo>
                  <a:lnTo>
                    <a:pt x="116805" y="881324"/>
                  </a:lnTo>
                  <a:lnTo>
                    <a:pt x="115293" y="884959"/>
                  </a:lnTo>
                  <a:lnTo>
                    <a:pt x="113781" y="888599"/>
                  </a:lnTo>
                  <a:lnTo>
                    <a:pt x="111937" y="892052"/>
                  </a:lnTo>
                  <a:lnTo>
                    <a:pt x="109749" y="895322"/>
                  </a:lnTo>
                  <a:lnTo>
                    <a:pt x="107561" y="898597"/>
                  </a:lnTo>
                  <a:lnTo>
                    <a:pt x="105078" y="901622"/>
                  </a:lnTo>
                  <a:lnTo>
                    <a:pt x="102300" y="904403"/>
                  </a:lnTo>
                  <a:lnTo>
                    <a:pt x="99522" y="907187"/>
                  </a:lnTo>
                  <a:lnTo>
                    <a:pt x="96498" y="909670"/>
                  </a:lnTo>
                  <a:lnTo>
                    <a:pt x="93216" y="911854"/>
                  </a:lnTo>
                  <a:lnTo>
                    <a:pt x="89946" y="914039"/>
                  </a:lnTo>
                  <a:lnTo>
                    <a:pt x="63860" y="921958"/>
                  </a:lnTo>
                  <a:lnTo>
                    <a:pt x="59927" y="921958"/>
                  </a:lnTo>
                  <a:lnTo>
                    <a:pt x="55993" y="921958"/>
                  </a:lnTo>
                  <a:lnTo>
                    <a:pt x="20332" y="907187"/>
                  </a:lnTo>
                  <a:lnTo>
                    <a:pt x="17554" y="904403"/>
                  </a:lnTo>
                  <a:lnTo>
                    <a:pt x="14775" y="901622"/>
                  </a:lnTo>
                  <a:lnTo>
                    <a:pt x="4560" y="884959"/>
                  </a:lnTo>
                  <a:lnTo>
                    <a:pt x="3048" y="881324"/>
                  </a:lnTo>
                  <a:lnTo>
                    <a:pt x="1917" y="877579"/>
                  </a:lnTo>
                  <a:lnTo>
                    <a:pt x="1155" y="873719"/>
                  </a:lnTo>
                  <a:lnTo>
                    <a:pt x="381" y="869862"/>
                  </a:lnTo>
                  <a:lnTo>
                    <a:pt x="0" y="865963"/>
                  </a:lnTo>
                  <a:lnTo>
                    <a:pt x="0" y="862031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78205" y="49831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707" y="0"/>
                  </a:moveTo>
                  <a:lnTo>
                    <a:pt x="127623" y="7696"/>
                  </a:lnTo>
                  <a:lnTo>
                    <a:pt x="79853" y="30260"/>
                  </a:lnTo>
                  <a:lnTo>
                    <a:pt x="40723" y="65756"/>
                  </a:lnTo>
                  <a:lnTo>
                    <a:pt x="13681" y="110942"/>
                  </a:lnTo>
                  <a:lnTo>
                    <a:pt x="855" y="162008"/>
                  </a:lnTo>
                  <a:lnTo>
                    <a:pt x="0" y="179855"/>
                  </a:lnTo>
                  <a:lnTo>
                    <a:pt x="855" y="197559"/>
                  </a:lnTo>
                  <a:lnTo>
                    <a:pt x="13681" y="248627"/>
                  </a:lnTo>
                  <a:lnTo>
                    <a:pt x="40723" y="293804"/>
                  </a:lnTo>
                  <a:lnTo>
                    <a:pt x="79856" y="329303"/>
                  </a:lnTo>
                  <a:lnTo>
                    <a:pt x="127623" y="351868"/>
                  </a:lnTo>
                  <a:lnTo>
                    <a:pt x="179855" y="359564"/>
                  </a:lnTo>
                  <a:lnTo>
                    <a:pt x="197559" y="358709"/>
                  </a:lnTo>
                  <a:lnTo>
                    <a:pt x="248621" y="345883"/>
                  </a:lnTo>
                  <a:lnTo>
                    <a:pt x="293801" y="318839"/>
                  </a:lnTo>
                  <a:lnTo>
                    <a:pt x="329303" y="279713"/>
                  </a:lnTo>
                  <a:lnTo>
                    <a:pt x="351867" y="231942"/>
                  </a:lnTo>
                  <a:lnTo>
                    <a:pt x="359563" y="179707"/>
                  </a:lnTo>
                  <a:lnTo>
                    <a:pt x="358708" y="162008"/>
                  </a:lnTo>
                  <a:lnTo>
                    <a:pt x="345881" y="110942"/>
                  </a:lnTo>
                  <a:lnTo>
                    <a:pt x="318839" y="65756"/>
                  </a:lnTo>
                  <a:lnTo>
                    <a:pt x="279709" y="30260"/>
                  </a:lnTo>
                  <a:lnTo>
                    <a:pt x="231940" y="7696"/>
                  </a:lnTo>
                  <a:lnTo>
                    <a:pt x="179707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2815" y="4987789"/>
              <a:ext cx="350343" cy="3503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278204" y="498317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0" y="179855"/>
                  </a:moveTo>
                  <a:lnTo>
                    <a:pt x="0" y="179707"/>
                  </a:lnTo>
                  <a:lnTo>
                    <a:pt x="216" y="170879"/>
                  </a:lnTo>
                  <a:lnTo>
                    <a:pt x="7733" y="127537"/>
                  </a:lnTo>
                  <a:lnTo>
                    <a:pt x="25559" y="87326"/>
                  </a:lnTo>
                  <a:lnTo>
                    <a:pt x="52637" y="52637"/>
                  </a:lnTo>
                  <a:lnTo>
                    <a:pt x="87326" y="25564"/>
                  </a:lnTo>
                  <a:lnTo>
                    <a:pt x="127542" y="7733"/>
                  </a:lnTo>
                  <a:lnTo>
                    <a:pt x="170879" y="214"/>
                  </a:lnTo>
                  <a:lnTo>
                    <a:pt x="179707" y="0"/>
                  </a:lnTo>
                  <a:lnTo>
                    <a:pt x="179855" y="0"/>
                  </a:lnTo>
                  <a:lnTo>
                    <a:pt x="223527" y="5385"/>
                  </a:lnTo>
                  <a:lnTo>
                    <a:pt x="264569" y="21220"/>
                  </a:lnTo>
                  <a:lnTo>
                    <a:pt x="300529" y="46545"/>
                  </a:lnTo>
                  <a:lnTo>
                    <a:pt x="329273" y="79866"/>
                  </a:lnTo>
                  <a:lnTo>
                    <a:pt x="349059" y="119175"/>
                  </a:lnTo>
                  <a:lnTo>
                    <a:pt x="358698" y="162095"/>
                  </a:lnTo>
                  <a:lnTo>
                    <a:pt x="359563" y="179707"/>
                  </a:lnTo>
                  <a:lnTo>
                    <a:pt x="359563" y="179855"/>
                  </a:lnTo>
                  <a:lnTo>
                    <a:pt x="354175" y="223528"/>
                  </a:lnTo>
                  <a:lnTo>
                    <a:pt x="338347" y="264569"/>
                  </a:lnTo>
                  <a:lnTo>
                    <a:pt x="313017" y="300529"/>
                  </a:lnTo>
                  <a:lnTo>
                    <a:pt x="279697" y="329273"/>
                  </a:lnTo>
                  <a:lnTo>
                    <a:pt x="240381" y="349062"/>
                  </a:lnTo>
                  <a:lnTo>
                    <a:pt x="197467" y="358700"/>
                  </a:lnTo>
                  <a:lnTo>
                    <a:pt x="179855" y="359564"/>
                  </a:lnTo>
                  <a:lnTo>
                    <a:pt x="179707" y="359564"/>
                  </a:lnTo>
                  <a:lnTo>
                    <a:pt x="136033" y="354175"/>
                  </a:lnTo>
                  <a:lnTo>
                    <a:pt x="94993" y="338344"/>
                  </a:lnTo>
                  <a:lnTo>
                    <a:pt x="59033" y="313017"/>
                  </a:lnTo>
                  <a:lnTo>
                    <a:pt x="30289" y="279694"/>
                  </a:lnTo>
                  <a:lnTo>
                    <a:pt x="10498" y="240385"/>
                  </a:lnTo>
                  <a:lnTo>
                    <a:pt x="865" y="197467"/>
                  </a:lnTo>
                  <a:lnTo>
                    <a:pt x="0" y="179855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0439" y="5070764"/>
              <a:ext cx="94947" cy="18832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283333" y="5188052"/>
            <a:ext cx="8069014" cy="778803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-100" dirty="0">
                <a:solidFill>
                  <a:srgbClr val="374552"/>
                </a:solidFill>
                <a:latin typeface="Tahoma"/>
                <a:cs typeface="Tahoma"/>
              </a:rPr>
              <a:t>Dynamic</a:t>
            </a:r>
            <a:r>
              <a:rPr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b="1" spc="-10" dirty="0">
                <a:solidFill>
                  <a:srgbClr val="374552"/>
                </a:solidFill>
                <a:latin typeface="Tahoma"/>
                <a:cs typeface="Tahoma"/>
              </a:rPr>
              <a:t>Pricing</a:t>
            </a:r>
            <a:endParaRPr>
              <a:latin typeface="Tahoma"/>
              <a:cs typeface="Tahoma"/>
            </a:endParaRPr>
          </a:p>
          <a:p>
            <a:pPr marL="12700" marR="5080">
              <a:lnSpc>
                <a:spcPct val="136900"/>
              </a:lnSpc>
              <a:spcBef>
                <a:spcPts val="414"/>
              </a:spcBef>
            </a:pP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Revenue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optimization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engines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can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adjust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pricing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based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on</a:t>
            </a:r>
            <a:r>
              <a:rPr sz="11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1100" spc="-20" dirty="0">
                <a:solidFill>
                  <a:srgbClr val="374552"/>
                </a:solidFill>
                <a:latin typeface="Verdana"/>
                <a:cs typeface="Verdana"/>
              </a:rPr>
              <a:t>time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demand,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bringing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the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platform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closer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commercial</a:t>
            </a:r>
            <a:r>
              <a:rPr sz="110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smart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10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374552"/>
                </a:solidFill>
                <a:latin typeface="Verdana"/>
                <a:cs typeface="Verdana"/>
              </a:rPr>
              <a:t>system capabilities.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97532" y="1743157"/>
            <a:ext cx="642941" cy="368935"/>
            <a:chOff x="4720420" y="1677961"/>
            <a:chExt cx="368935" cy="368935"/>
          </a:xfrm>
        </p:grpSpPr>
        <p:sp>
          <p:nvSpPr>
            <p:cNvPr id="37" name="object 37"/>
            <p:cNvSpPr/>
            <p:nvPr/>
          </p:nvSpPr>
          <p:spPr>
            <a:xfrm>
              <a:off x="4725030" y="16825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707" y="0"/>
                  </a:moveTo>
                  <a:lnTo>
                    <a:pt x="127623" y="7696"/>
                  </a:lnTo>
                  <a:lnTo>
                    <a:pt x="79853" y="30260"/>
                  </a:lnTo>
                  <a:lnTo>
                    <a:pt x="40723" y="65761"/>
                  </a:lnTo>
                  <a:lnTo>
                    <a:pt x="13681" y="110942"/>
                  </a:lnTo>
                  <a:lnTo>
                    <a:pt x="855" y="162008"/>
                  </a:lnTo>
                  <a:lnTo>
                    <a:pt x="0" y="179855"/>
                  </a:lnTo>
                  <a:lnTo>
                    <a:pt x="855" y="197559"/>
                  </a:lnTo>
                  <a:lnTo>
                    <a:pt x="13681" y="248621"/>
                  </a:lnTo>
                  <a:lnTo>
                    <a:pt x="40723" y="293801"/>
                  </a:lnTo>
                  <a:lnTo>
                    <a:pt x="79853" y="329303"/>
                  </a:lnTo>
                  <a:lnTo>
                    <a:pt x="127623" y="351867"/>
                  </a:lnTo>
                  <a:lnTo>
                    <a:pt x="179855" y="359563"/>
                  </a:lnTo>
                  <a:lnTo>
                    <a:pt x="197559" y="358708"/>
                  </a:lnTo>
                  <a:lnTo>
                    <a:pt x="248621" y="345881"/>
                  </a:lnTo>
                  <a:lnTo>
                    <a:pt x="293801" y="318839"/>
                  </a:lnTo>
                  <a:lnTo>
                    <a:pt x="329303" y="279709"/>
                  </a:lnTo>
                  <a:lnTo>
                    <a:pt x="351867" y="231940"/>
                  </a:lnTo>
                  <a:lnTo>
                    <a:pt x="359563" y="179707"/>
                  </a:lnTo>
                  <a:lnTo>
                    <a:pt x="358708" y="162008"/>
                  </a:lnTo>
                  <a:lnTo>
                    <a:pt x="345881" y="110942"/>
                  </a:lnTo>
                  <a:lnTo>
                    <a:pt x="318839" y="65761"/>
                  </a:lnTo>
                  <a:lnTo>
                    <a:pt x="279709" y="30260"/>
                  </a:lnTo>
                  <a:lnTo>
                    <a:pt x="231940" y="7696"/>
                  </a:lnTo>
                  <a:lnTo>
                    <a:pt x="179707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9640" y="1687181"/>
              <a:ext cx="350343" cy="35034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25030" y="1682571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0" y="179855"/>
                  </a:moveTo>
                  <a:lnTo>
                    <a:pt x="0" y="179707"/>
                  </a:lnTo>
                  <a:lnTo>
                    <a:pt x="216" y="170879"/>
                  </a:lnTo>
                  <a:lnTo>
                    <a:pt x="7733" y="127537"/>
                  </a:lnTo>
                  <a:lnTo>
                    <a:pt x="25559" y="87326"/>
                  </a:lnTo>
                  <a:lnTo>
                    <a:pt x="52637" y="52637"/>
                  </a:lnTo>
                  <a:lnTo>
                    <a:pt x="87326" y="25564"/>
                  </a:lnTo>
                  <a:lnTo>
                    <a:pt x="127542" y="7733"/>
                  </a:lnTo>
                  <a:lnTo>
                    <a:pt x="170879" y="216"/>
                  </a:lnTo>
                  <a:lnTo>
                    <a:pt x="179707" y="0"/>
                  </a:lnTo>
                  <a:lnTo>
                    <a:pt x="179855" y="0"/>
                  </a:lnTo>
                  <a:lnTo>
                    <a:pt x="223529" y="5385"/>
                  </a:lnTo>
                  <a:lnTo>
                    <a:pt x="264569" y="21220"/>
                  </a:lnTo>
                  <a:lnTo>
                    <a:pt x="300529" y="46545"/>
                  </a:lnTo>
                  <a:lnTo>
                    <a:pt x="329273" y="79866"/>
                  </a:lnTo>
                  <a:lnTo>
                    <a:pt x="349059" y="119175"/>
                  </a:lnTo>
                  <a:lnTo>
                    <a:pt x="358698" y="162095"/>
                  </a:lnTo>
                  <a:lnTo>
                    <a:pt x="359563" y="179707"/>
                  </a:lnTo>
                  <a:lnTo>
                    <a:pt x="359563" y="179855"/>
                  </a:lnTo>
                  <a:lnTo>
                    <a:pt x="354175" y="223527"/>
                  </a:lnTo>
                  <a:lnTo>
                    <a:pt x="338347" y="264569"/>
                  </a:lnTo>
                  <a:lnTo>
                    <a:pt x="313017" y="300534"/>
                  </a:lnTo>
                  <a:lnTo>
                    <a:pt x="279697" y="329273"/>
                  </a:lnTo>
                  <a:lnTo>
                    <a:pt x="240386" y="349059"/>
                  </a:lnTo>
                  <a:lnTo>
                    <a:pt x="197467" y="358698"/>
                  </a:lnTo>
                  <a:lnTo>
                    <a:pt x="179855" y="359563"/>
                  </a:lnTo>
                  <a:lnTo>
                    <a:pt x="179707" y="359563"/>
                  </a:lnTo>
                  <a:lnTo>
                    <a:pt x="136033" y="354175"/>
                  </a:lnTo>
                  <a:lnTo>
                    <a:pt x="94993" y="338347"/>
                  </a:lnTo>
                  <a:lnTo>
                    <a:pt x="59033" y="313017"/>
                  </a:lnTo>
                  <a:lnTo>
                    <a:pt x="30289" y="279697"/>
                  </a:lnTo>
                  <a:lnTo>
                    <a:pt x="10498" y="240381"/>
                  </a:lnTo>
                  <a:lnTo>
                    <a:pt x="865" y="197467"/>
                  </a:lnTo>
                  <a:lnTo>
                    <a:pt x="0" y="179855"/>
                  </a:lnTo>
                  <a:close/>
                </a:path>
              </a:pathLst>
            </a:custGeom>
            <a:ln w="9219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08536" y="1798038"/>
              <a:ext cx="192404" cy="128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4286250" cy="87237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02251" y="1587057"/>
            <a:ext cx="238379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50" spc="-185" dirty="0"/>
              <a:t>Project</a:t>
            </a:r>
            <a:r>
              <a:rPr sz="3150" spc="-229" dirty="0"/>
              <a:t> </a:t>
            </a:r>
            <a:r>
              <a:rPr sz="3150" spc="-190" dirty="0"/>
              <a:t>Goals</a:t>
            </a:r>
            <a:endParaRPr sz="31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3161" y="2540893"/>
            <a:ext cx="5962650" cy="67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3161" y="3762694"/>
            <a:ext cx="5962650" cy="676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3161" y="4962845"/>
            <a:ext cx="5962650" cy="797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3161" y="6172520"/>
            <a:ext cx="5962650" cy="797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894657" y="2302290"/>
            <a:ext cx="4986655" cy="454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374552"/>
                </a:solidFill>
                <a:latin typeface="Tahoma"/>
                <a:cs typeface="Tahoma"/>
              </a:rPr>
              <a:t>01</a:t>
            </a:r>
            <a:endParaRPr sz="120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1360"/>
              </a:spcBef>
            </a:pPr>
            <a:r>
              <a:rPr sz="1550" b="1" spc="-100" dirty="0">
                <a:solidFill>
                  <a:srgbClr val="374552"/>
                </a:solidFill>
                <a:latin typeface="Tahoma"/>
                <a:cs typeface="Tahoma"/>
              </a:rPr>
              <a:t>Complete</a:t>
            </a:r>
            <a:r>
              <a:rPr sz="1550" b="1" spc="-8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Pipeline</a:t>
            </a:r>
            <a:endParaRPr sz="155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965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Build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end-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to-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end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flow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ingestion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predictive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analytics.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solidFill>
                  <a:srgbClr val="374552"/>
                </a:solidFill>
                <a:latin typeface="Tahoma"/>
                <a:cs typeface="Tahoma"/>
              </a:rPr>
              <a:t>02</a:t>
            </a:r>
            <a:endParaRPr sz="120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1360"/>
              </a:spcBef>
            </a:pPr>
            <a:r>
              <a:rPr sz="1550" b="1" spc="-90" dirty="0">
                <a:solidFill>
                  <a:srgbClr val="374552"/>
                </a:solidFill>
                <a:latin typeface="Tahoma"/>
                <a:cs typeface="Tahoma"/>
              </a:rPr>
              <a:t>Occupancy</a:t>
            </a:r>
            <a:r>
              <a:rPr sz="155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Prediction</a:t>
            </a:r>
            <a:endParaRPr sz="155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965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Predict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whether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bays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will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be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occupied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at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given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times.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1200">
              <a:latin typeface="Verdana"/>
              <a:cs typeface="Verdana"/>
            </a:endParaRPr>
          </a:p>
          <a:p>
            <a:pPr marL="14604">
              <a:lnSpc>
                <a:spcPct val="100000"/>
              </a:lnSpc>
            </a:pPr>
            <a:r>
              <a:rPr sz="1200" spc="-25" dirty="0">
                <a:solidFill>
                  <a:srgbClr val="374552"/>
                </a:solidFill>
                <a:latin typeface="Tahoma"/>
                <a:cs typeface="Tahoma"/>
              </a:rPr>
              <a:t>03</a:t>
            </a:r>
            <a:endParaRPr sz="120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1360"/>
              </a:spcBef>
            </a:pPr>
            <a:r>
              <a:rPr sz="1550" b="1" spc="-110" dirty="0">
                <a:solidFill>
                  <a:srgbClr val="374552"/>
                </a:solidFill>
                <a:latin typeface="Tahoma"/>
                <a:cs typeface="Tahoma"/>
              </a:rPr>
              <a:t>Interpretable</a:t>
            </a:r>
            <a:r>
              <a:rPr sz="1550" b="1" spc="-7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Dashboards</a:t>
            </a:r>
            <a:endParaRPr sz="155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965"/>
              </a:spcBef>
            </a:pP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Display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patterns, </a:t>
            </a:r>
            <a:r>
              <a:rPr sz="1200" spc="-30" dirty="0">
                <a:solidFill>
                  <a:srgbClr val="374552"/>
                </a:solidFill>
                <a:latin typeface="Verdana"/>
                <a:cs typeface="Verdana"/>
              </a:rPr>
              <a:t>violations,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374552"/>
                </a:solidFill>
                <a:latin typeface="Verdana"/>
                <a:cs typeface="Verdana"/>
              </a:rPr>
              <a:t>results</a:t>
            </a:r>
            <a:r>
              <a:rPr sz="12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12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transparency.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25" dirty="0">
                <a:solidFill>
                  <a:srgbClr val="374552"/>
                </a:solidFill>
                <a:latin typeface="Tahoma"/>
                <a:cs typeface="Tahoma"/>
              </a:rPr>
              <a:t>04</a:t>
            </a:r>
            <a:endParaRPr sz="120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1360"/>
              </a:spcBef>
            </a:pPr>
            <a:r>
              <a:rPr sz="1550" b="1" spc="-100" dirty="0">
                <a:solidFill>
                  <a:srgbClr val="374552"/>
                </a:solidFill>
                <a:latin typeface="Tahoma"/>
                <a:cs typeface="Tahoma"/>
              </a:rPr>
              <a:t>Automated</a:t>
            </a:r>
            <a:r>
              <a:rPr sz="1550" b="1" spc="-5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374552"/>
                </a:solidFill>
                <a:latin typeface="Tahoma"/>
                <a:cs typeface="Tahoma"/>
              </a:rPr>
              <a:t>Scaling</a:t>
            </a:r>
            <a:endParaRPr sz="1550">
              <a:latin typeface="Tahoma"/>
              <a:cs typeface="Tahoma"/>
            </a:endParaRPr>
          </a:p>
          <a:p>
            <a:pPr marL="19685">
              <a:lnSpc>
                <a:spcPct val="100000"/>
              </a:lnSpc>
              <a:spcBef>
                <a:spcPts val="965"/>
              </a:spcBef>
            </a:pP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Enable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easy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retraining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adaptation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2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dirty="0">
                <a:solidFill>
                  <a:srgbClr val="374552"/>
                </a:solidFill>
                <a:latin typeface="Verdana"/>
                <a:cs typeface="Verdana"/>
              </a:rPr>
              <a:t>new</a:t>
            </a:r>
            <a:r>
              <a:rPr sz="12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374552"/>
                </a:solidFill>
                <a:latin typeface="Verdana"/>
                <a:cs typeface="Verdana"/>
              </a:rPr>
              <a:t>datasets.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11430000" cy="2009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635" y="2526474"/>
            <a:ext cx="3746500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210" dirty="0"/>
              <a:t>Dataset</a:t>
            </a:r>
            <a:r>
              <a:rPr sz="3300" spc="-250" dirty="0"/>
              <a:t> </a:t>
            </a:r>
            <a:r>
              <a:rPr sz="3300" spc="-160" dirty="0"/>
              <a:t>Description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679727" y="436081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79727" y="46751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79727" y="497993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679727" y="529426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2" y="0"/>
                </a:moveTo>
                <a:lnTo>
                  <a:pt x="20652" y="0"/>
                </a:lnTo>
                <a:lnTo>
                  <a:pt x="17616" y="596"/>
                </a:lnTo>
                <a:lnTo>
                  <a:pt x="0" y="20650"/>
                </a:lnTo>
                <a:lnTo>
                  <a:pt x="0" y="26974"/>
                </a:lnTo>
                <a:lnTo>
                  <a:pt x="20652" y="47625"/>
                </a:lnTo>
                <a:lnTo>
                  <a:pt x="26972" y="47625"/>
                </a:lnTo>
                <a:lnTo>
                  <a:pt x="47625" y="26974"/>
                </a:lnTo>
                <a:lnTo>
                  <a:pt x="47625" y="23812"/>
                </a:lnTo>
                <a:lnTo>
                  <a:pt x="47625" y="20650"/>
                </a:lnTo>
                <a:lnTo>
                  <a:pt x="30008" y="596"/>
                </a:lnTo>
                <a:lnTo>
                  <a:pt x="26972" y="0"/>
                </a:lnTo>
                <a:close/>
              </a:path>
            </a:pathLst>
          </a:custGeom>
          <a:solidFill>
            <a:srgbClr val="374552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640237" y="3751367"/>
            <a:ext cx="2920365" cy="28702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40" dirty="0">
                <a:solidFill>
                  <a:srgbClr val="2E3C4E"/>
                </a:solidFill>
                <a:latin typeface="Tahoma"/>
                <a:cs typeface="Tahoma"/>
              </a:rPr>
              <a:t>Core</a:t>
            </a:r>
            <a:r>
              <a:rPr sz="2800" b="1" spc="-155" dirty="0">
                <a:solidFill>
                  <a:srgbClr val="2E3C4E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2E3C4E"/>
                </a:solidFill>
                <a:latin typeface="Tahoma"/>
                <a:cs typeface="Tahoma"/>
              </a:rPr>
              <a:t>Attributes</a:t>
            </a:r>
            <a:endParaRPr sz="2800">
              <a:latin typeface="Tahoma"/>
              <a:cs typeface="Tahoma"/>
            </a:endParaRPr>
          </a:p>
          <a:p>
            <a:pPr marL="269875" marR="5080">
              <a:lnSpc>
                <a:spcPct val="163300"/>
              </a:lnSpc>
              <a:spcBef>
                <a:spcPts val="630"/>
              </a:spcBef>
            </a:pPr>
            <a:r>
              <a:rPr sz="1600" spc="-25" dirty="0">
                <a:solidFill>
                  <a:srgbClr val="374552"/>
                </a:solidFill>
                <a:latin typeface="Verdana"/>
                <a:cs typeface="Verdana"/>
              </a:rPr>
              <a:t>BayId</a:t>
            </a:r>
            <a:r>
              <a:rPr sz="16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6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DeviceId</a:t>
            </a:r>
            <a:r>
              <a:rPr sz="160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identifiers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Timestamps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 for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arrival/departure 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Street</a:t>
            </a:r>
            <a:r>
              <a:rPr sz="16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and signage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information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6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status</a:t>
            </a:r>
            <a:r>
              <a:rPr sz="16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(ML</a:t>
            </a:r>
            <a:r>
              <a:rPr sz="16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target)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8578" y="3751367"/>
            <a:ext cx="4945380" cy="28201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85" dirty="0">
                <a:solidFill>
                  <a:srgbClr val="2E3C4E"/>
                </a:solidFill>
                <a:latin typeface="Tahoma"/>
                <a:cs typeface="Tahoma"/>
              </a:rPr>
              <a:t>Data</a:t>
            </a:r>
            <a:r>
              <a:rPr sz="2800" b="1" spc="-160" dirty="0">
                <a:solidFill>
                  <a:srgbClr val="2E3C4E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2E3C4E"/>
                </a:solidFill>
                <a:latin typeface="Tahoma"/>
                <a:cs typeface="Tahoma"/>
              </a:rPr>
              <a:t>Value</a:t>
            </a:r>
            <a:endParaRPr sz="2800">
              <a:latin typeface="Tahoma"/>
              <a:cs typeface="Tahoma"/>
            </a:endParaRPr>
          </a:p>
          <a:p>
            <a:pPr marL="12700" marR="685165">
              <a:lnSpc>
                <a:spcPct val="135000"/>
              </a:lnSpc>
              <a:spcBef>
                <a:spcPts val="1050"/>
              </a:spcBef>
            </a:pP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16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fields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capture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turnover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6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usage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intensity patterns.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35000"/>
              </a:lnSpc>
              <a:spcBef>
                <a:spcPts val="1125"/>
              </a:spcBef>
            </a:pP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Geographical</a:t>
            </a:r>
            <a:r>
              <a:rPr sz="16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6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374552"/>
                </a:solidFill>
                <a:latin typeface="Verdana"/>
                <a:cs typeface="Verdana"/>
              </a:rPr>
              <a:t>reveals</a:t>
            </a:r>
            <a:r>
              <a:rPr sz="16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location-specific</a:t>
            </a:r>
            <a:r>
              <a:rPr sz="160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600" spc="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behaviors </a:t>
            </a:r>
            <a:r>
              <a:rPr sz="1600" spc="-2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6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localized</a:t>
            </a:r>
            <a:r>
              <a:rPr sz="16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analysis.</a:t>
            </a:r>
            <a:endParaRPr sz="1600">
              <a:latin typeface="Verdana"/>
              <a:cs typeface="Verdana"/>
            </a:endParaRPr>
          </a:p>
          <a:p>
            <a:pPr marL="12700" marR="337185">
              <a:lnSpc>
                <a:spcPct val="135000"/>
              </a:lnSpc>
              <a:spcBef>
                <a:spcPts val="1125"/>
              </a:spcBef>
            </a:pP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Detailed</a:t>
            </a:r>
            <a:r>
              <a:rPr sz="16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attributes</a:t>
            </a:r>
            <a:r>
              <a:rPr sz="16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enable comprehensive</a:t>
            </a:r>
            <a:r>
              <a:rPr sz="16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event</a:t>
            </a:r>
            <a:r>
              <a:rPr sz="16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tracking </a:t>
            </a:r>
            <a:r>
              <a:rPr sz="1600" dirty="0">
                <a:solidFill>
                  <a:srgbClr val="374552"/>
                </a:solidFill>
                <a:latin typeface="Verdana"/>
                <a:cs typeface="Verdana"/>
              </a:rPr>
              <a:t>and predictive</a:t>
            </a:r>
            <a:r>
              <a:rPr sz="1600" spc="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374552"/>
                </a:solidFill>
                <a:latin typeface="Verdana"/>
                <a:cs typeface="Verdana"/>
              </a:rPr>
              <a:t>modeling.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81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90" dirty="0"/>
              <a:t>System</a:t>
            </a:r>
            <a:r>
              <a:rPr sz="2800" spc="-204" dirty="0"/>
              <a:t> </a:t>
            </a:r>
            <a:r>
              <a:rPr sz="2800" spc="-135" dirty="0"/>
              <a:t>Architecture</a:t>
            </a:r>
            <a:r>
              <a:rPr sz="2800" spc="-200" dirty="0"/>
              <a:t> </a:t>
            </a:r>
            <a:r>
              <a:rPr sz="2800" spc="-190" dirty="0"/>
              <a:t>Overview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86318" y="1892018"/>
            <a:ext cx="724943" cy="5113386"/>
            <a:chOff x="586318" y="1253068"/>
            <a:chExt cx="685800" cy="40690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1257299"/>
              <a:ext cx="677068" cy="8124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0550" y="1257299"/>
              <a:ext cx="677545" cy="812800"/>
            </a:xfrm>
            <a:custGeom>
              <a:avLst/>
              <a:gdLst/>
              <a:ahLst/>
              <a:cxnLst/>
              <a:rect l="l" t="t" r="r" b="b"/>
              <a:pathLst>
                <a:path w="677544" h="812800">
                  <a:moveTo>
                    <a:pt x="0" y="677037"/>
                  </a:moveTo>
                  <a:lnTo>
                    <a:pt x="338535" y="812457"/>
                  </a:lnTo>
                  <a:lnTo>
                    <a:pt x="677068" y="677037"/>
                  </a:lnTo>
                  <a:lnTo>
                    <a:pt x="677068" y="0"/>
                  </a:lnTo>
                  <a:lnTo>
                    <a:pt x="338535" y="135420"/>
                  </a:lnTo>
                  <a:lnTo>
                    <a:pt x="0" y="0"/>
                  </a:lnTo>
                  <a:lnTo>
                    <a:pt x="0" y="677037"/>
                  </a:lnTo>
                  <a:close/>
                </a:path>
              </a:pathLst>
            </a:custGeom>
            <a:ln w="846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816" y="1557605"/>
              <a:ext cx="182717" cy="2119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2066924"/>
              <a:ext cx="677068" cy="8124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0550" y="2066924"/>
              <a:ext cx="677545" cy="812800"/>
            </a:xfrm>
            <a:custGeom>
              <a:avLst/>
              <a:gdLst/>
              <a:ahLst/>
              <a:cxnLst/>
              <a:rect l="l" t="t" r="r" b="b"/>
              <a:pathLst>
                <a:path w="677544" h="812800">
                  <a:moveTo>
                    <a:pt x="0" y="677037"/>
                  </a:moveTo>
                  <a:lnTo>
                    <a:pt x="338535" y="812457"/>
                  </a:lnTo>
                  <a:lnTo>
                    <a:pt x="677068" y="677037"/>
                  </a:lnTo>
                  <a:lnTo>
                    <a:pt x="677068" y="0"/>
                  </a:lnTo>
                  <a:lnTo>
                    <a:pt x="338535" y="135420"/>
                  </a:lnTo>
                  <a:lnTo>
                    <a:pt x="0" y="0"/>
                  </a:lnTo>
                  <a:lnTo>
                    <a:pt x="0" y="677037"/>
                  </a:lnTo>
                  <a:close/>
                </a:path>
              </a:pathLst>
            </a:custGeom>
            <a:ln w="846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222" y="2367181"/>
              <a:ext cx="209905" cy="2120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2876549"/>
              <a:ext cx="677068" cy="8124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0550" y="2876549"/>
              <a:ext cx="677545" cy="812800"/>
            </a:xfrm>
            <a:custGeom>
              <a:avLst/>
              <a:gdLst/>
              <a:ahLst/>
              <a:cxnLst/>
              <a:rect l="l" t="t" r="r" b="b"/>
              <a:pathLst>
                <a:path w="677544" h="812800">
                  <a:moveTo>
                    <a:pt x="0" y="677037"/>
                  </a:moveTo>
                  <a:lnTo>
                    <a:pt x="338535" y="812457"/>
                  </a:lnTo>
                  <a:lnTo>
                    <a:pt x="677068" y="677037"/>
                  </a:lnTo>
                  <a:lnTo>
                    <a:pt x="677068" y="0"/>
                  </a:lnTo>
                  <a:lnTo>
                    <a:pt x="338535" y="135420"/>
                  </a:lnTo>
                  <a:lnTo>
                    <a:pt x="0" y="0"/>
                  </a:lnTo>
                  <a:lnTo>
                    <a:pt x="0" y="677037"/>
                  </a:lnTo>
                  <a:close/>
                </a:path>
              </a:pathLst>
            </a:custGeom>
            <a:ln w="846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179" y="3212071"/>
              <a:ext cx="211993" cy="14155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" y="3686174"/>
              <a:ext cx="677068" cy="81245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0550" y="3686174"/>
              <a:ext cx="677545" cy="812800"/>
            </a:xfrm>
            <a:custGeom>
              <a:avLst/>
              <a:gdLst/>
              <a:ahLst/>
              <a:cxnLst/>
              <a:rect l="l" t="t" r="r" b="b"/>
              <a:pathLst>
                <a:path w="677544" h="812800">
                  <a:moveTo>
                    <a:pt x="0" y="677037"/>
                  </a:moveTo>
                  <a:lnTo>
                    <a:pt x="338535" y="812457"/>
                  </a:lnTo>
                  <a:lnTo>
                    <a:pt x="677068" y="677037"/>
                  </a:lnTo>
                  <a:lnTo>
                    <a:pt x="677068" y="0"/>
                  </a:lnTo>
                  <a:lnTo>
                    <a:pt x="338535" y="135420"/>
                  </a:lnTo>
                  <a:lnTo>
                    <a:pt x="0" y="0"/>
                  </a:lnTo>
                  <a:lnTo>
                    <a:pt x="0" y="677037"/>
                  </a:lnTo>
                  <a:close/>
                </a:path>
              </a:pathLst>
            </a:custGeom>
            <a:ln w="846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278" y="3986478"/>
              <a:ext cx="197844" cy="2119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550" y="4505325"/>
              <a:ext cx="677068" cy="8124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0550" y="4505325"/>
              <a:ext cx="677545" cy="812800"/>
            </a:xfrm>
            <a:custGeom>
              <a:avLst/>
              <a:gdLst/>
              <a:ahLst/>
              <a:cxnLst/>
              <a:rect l="l" t="t" r="r" b="b"/>
              <a:pathLst>
                <a:path w="677544" h="812800">
                  <a:moveTo>
                    <a:pt x="0" y="677039"/>
                  </a:moveTo>
                  <a:lnTo>
                    <a:pt x="338535" y="812453"/>
                  </a:lnTo>
                  <a:lnTo>
                    <a:pt x="677068" y="677039"/>
                  </a:lnTo>
                  <a:lnTo>
                    <a:pt x="677068" y="0"/>
                  </a:lnTo>
                  <a:lnTo>
                    <a:pt x="338535" y="135420"/>
                  </a:lnTo>
                  <a:lnTo>
                    <a:pt x="0" y="0"/>
                  </a:lnTo>
                  <a:lnTo>
                    <a:pt x="0" y="677039"/>
                  </a:lnTo>
                  <a:close/>
                </a:path>
              </a:pathLst>
            </a:custGeom>
            <a:ln w="8463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179" y="4815332"/>
              <a:ext cx="211993" cy="19292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9629" y="2006703"/>
            <a:ext cx="10280885" cy="549342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24865">
              <a:lnSpc>
                <a:spcPct val="100000"/>
              </a:lnSpc>
              <a:spcBef>
                <a:spcPts val="100"/>
              </a:spcBef>
            </a:pPr>
            <a:r>
              <a:rPr sz="2000" b="1" spc="-130" dirty="0">
                <a:solidFill>
                  <a:srgbClr val="374552"/>
                </a:solidFill>
                <a:latin typeface="Tahoma"/>
                <a:cs typeface="Tahoma"/>
              </a:rPr>
              <a:t>Data</a:t>
            </a:r>
            <a:r>
              <a:rPr sz="2000" b="1" spc="-11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74552"/>
                </a:solidFill>
                <a:latin typeface="Tahoma"/>
                <a:cs typeface="Tahoma"/>
              </a:rPr>
              <a:t>Preparation</a:t>
            </a:r>
            <a:endParaRPr sz="2000">
              <a:latin typeface="Tahoma"/>
              <a:cs typeface="Tahoma"/>
            </a:endParaRPr>
          </a:p>
          <a:p>
            <a:pPr marL="824865">
              <a:lnSpc>
                <a:spcPct val="100000"/>
              </a:lnSpc>
              <a:spcBef>
                <a:spcPts val="844"/>
              </a:spcBef>
            </a:pP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Structured</a:t>
            </a:r>
            <a:r>
              <a:rPr sz="14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ingestion</a:t>
            </a:r>
            <a:r>
              <a:rPr sz="140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40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organization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Verdana"/>
              <a:cs typeface="Verdana"/>
            </a:endParaRPr>
          </a:p>
          <a:p>
            <a:pPr marL="824865">
              <a:lnSpc>
                <a:spcPct val="100000"/>
              </a:lnSpc>
            </a:pPr>
            <a:r>
              <a:rPr sz="2000" b="1" spc="-90" dirty="0">
                <a:solidFill>
                  <a:srgbClr val="374552"/>
                </a:solidFill>
                <a:latin typeface="Tahoma"/>
                <a:cs typeface="Tahoma"/>
              </a:rPr>
              <a:t>Batch</a:t>
            </a:r>
            <a:r>
              <a:rPr sz="2000" b="1" spc="-11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74552"/>
                </a:solidFill>
                <a:latin typeface="Tahoma"/>
                <a:cs typeface="Tahoma"/>
              </a:rPr>
              <a:t>Processing</a:t>
            </a:r>
            <a:endParaRPr sz="2000">
              <a:latin typeface="Tahoma"/>
              <a:cs typeface="Tahoma"/>
            </a:endParaRPr>
          </a:p>
          <a:p>
            <a:pPr marL="824865">
              <a:lnSpc>
                <a:spcPct val="100000"/>
              </a:lnSpc>
              <a:spcBef>
                <a:spcPts val="844"/>
              </a:spcBef>
            </a:pP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Distributed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 Spark</a:t>
            </a:r>
            <a:r>
              <a:rPr sz="1400" spc="-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computation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Verdana"/>
              <a:cs typeface="Verdana"/>
            </a:endParaRPr>
          </a:p>
          <a:p>
            <a:pPr marL="824865">
              <a:lnSpc>
                <a:spcPct val="100000"/>
              </a:lnSpc>
            </a:pPr>
            <a:r>
              <a:rPr sz="2000" b="1" spc="-110" dirty="0">
                <a:solidFill>
                  <a:srgbClr val="374552"/>
                </a:solidFill>
                <a:latin typeface="Tahoma"/>
                <a:cs typeface="Tahoma"/>
              </a:rPr>
              <a:t>Streaming</a:t>
            </a:r>
            <a:r>
              <a:rPr sz="2000" b="1" spc="-5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374552"/>
                </a:solidFill>
                <a:latin typeface="Tahoma"/>
                <a:cs typeface="Tahoma"/>
              </a:rPr>
              <a:t>Integration</a:t>
            </a:r>
            <a:endParaRPr sz="2000">
              <a:latin typeface="Tahoma"/>
              <a:cs typeface="Tahoma"/>
            </a:endParaRPr>
          </a:p>
          <a:p>
            <a:pPr marL="824865">
              <a:lnSpc>
                <a:spcPct val="100000"/>
              </a:lnSpc>
              <a:spcBef>
                <a:spcPts val="844"/>
              </a:spcBef>
            </a:pP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Real-</a:t>
            </a: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data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20" dirty="0">
                <a:solidFill>
                  <a:srgbClr val="374552"/>
                </a:solidFill>
                <a:latin typeface="Verdana"/>
                <a:cs typeface="Verdana"/>
              </a:rPr>
              <a:t>flow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00">
              <a:latin typeface="Verdana"/>
              <a:cs typeface="Verdana"/>
            </a:endParaRPr>
          </a:p>
          <a:p>
            <a:pPr marL="824865">
              <a:lnSpc>
                <a:spcPct val="100000"/>
              </a:lnSpc>
            </a:pPr>
            <a:r>
              <a:rPr sz="2000" b="1" spc="-130" dirty="0">
                <a:solidFill>
                  <a:srgbClr val="374552"/>
                </a:solidFill>
                <a:latin typeface="Tahoma"/>
                <a:cs typeface="Tahoma"/>
              </a:rPr>
              <a:t>Model</a:t>
            </a:r>
            <a:r>
              <a:rPr sz="2000" b="1" spc="-9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2000" b="1" spc="-10" dirty="0">
                <a:solidFill>
                  <a:srgbClr val="374552"/>
                </a:solidFill>
                <a:latin typeface="Tahoma"/>
                <a:cs typeface="Tahoma"/>
              </a:rPr>
              <a:t>Training</a:t>
            </a:r>
            <a:endParaRPr sz="2000">
              <a:latin typeface="Tahoma"/>
              <a:cs typeface="Tahoma"/>
            </a:endParaRPr>
          </a:p>
          <a:p>
            <a:pPr marL="824865">
              <a:lnSpc>
                <a:spcPct val="100000"/>
              </a:lnSpc>
              <a:spcBef>
                <a:spcPts val="844"/>
              </a:spcBef>
            </a:pP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MLlib</a:t>
            </a:r>
            <a:r>
              <a:rPr sz="1400" spc="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374552"/>
                </a:solidFill>
                <a:latin typeface="Verdana"/>
                <a:cs typeface="Verdana"/>
              </a:rPr>
              <a:t>predictive</a:t>
            </a:r>
            <a:r>
              <a:rPr sz="1400" spc="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analytics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Verdana"/>
              <a:cs typeface="Verdana"/>
            </a:endParaRPr>
          </a:p>
          <a:p>
            <a:pPr marL="824865">
              <a:lnSpc>
                <a:spcPct val="100000"/>
              </a:lnSpc>
            </a:pPr>
            <a:r>
              <a:rPr sz="2000" b="1" spc="-25" dirty="0">
                <a:solidFill>
                  <a:srgbClr val="374552"/>
                </a:solidFill>
                <a:latin typeface="Tahoma"/>
                <a:cs typeface="Tahoma"/>
              </a:rPr>
              <a:t>Visualization</a:t>
            </a:r>
            <a:endParaRPr sz="2000">
              <a:latin typeface="Tahoma"/>
              <a:cs typeface="Tahoma"/>
            </a:endParaRPr>
          </a:p>
          <a:p>
            <a:pPr marL="824865">
              <a:lnSpc>
                <a:spcPct val="100000"/>
              </a:lnSpc>
              <a:spcBef>
                <a:spcPts val="844"/>
              </a:spcBef>
            </a:pP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Streamlit</a:t>
            </a:r>
            <a:r>
              <a:rPr sz="14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interactive</a:t>
            </a:r>
            <a:r>
              <a:rPr sz="14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374552"/>
                </a:solidFill>
                <a:latin typeface="Verdana"/>
                <a:cs typeface="Verdana"/>
              </a:rPr>
              <a:t>interface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36900"/>
              </a:lnSpc>
            </a:pPr>
            <a:endParaRPr sz="1400" spc="-10" dirty="0">
              <a:solidFill>
                <a:srgbClr val="374552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"/>
            <a:ext cx="4286250" cy="88101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8950">
              <a:lnSpc>
                <a:spcPct val="100000"/>
              </a:lnSpc>
              <a:spcBef>
                <a:spcPts val="130"/>
              </a:spcBef>
            </a:pPr>
            <a:r>
              <a:rPr sz="2600" spc="-195" dirty="0"/>
              <a:t>Temporal</a:t>
            </a:r>
            <a:r>
              <a:rPr sz="2600" spc="-190" dirty="0"/>
              <a:t> </a:t>
            </a:r>
            <a:r>
              <a:rPr sz="2600" spc="-175" dirty="0"/>
              <a:t>Feature</a:t>
            </a:r>
            <a:r>
              <a:rPr sz="2600" spc="-190" dirty="0"/>
              <a:t> </a:t>
            </a:r>
            <a:r>
              <a:rPr sz="2600" spc="-140" dirty="0"/>
              <a:t>Engineering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4759496" y="1845655"/>
            <a:ext cx="5962650" cy="1143000"/>
            <a:chOff x="4876799" y="1076325"/>
            <a:chExt cx="5962650" cy="1143000"/>
          </a:xfrm>
        </p:grpSpPr>
        <p:sp>
          <p:nvSpPr>
            <p:cNvPr id="5" name="object 5"/>
            <p:cNvSpPr/>
            <p:nvPr/>
          </p:nvSpPr>
          <p:spPr>
            <a:xfrm>
              <a:off x="4876787" y="1267675"/>
              <a:ext cx="5962650" cy="951865"/>
            </a:xfrm>
            <a:custGeom>
              <a:avLst/>
              <a:gdLst/>
              <a:ahLst/>
              <a:cxnLst/>
              <a:rect l="l" t="t" r="r" b="b"/>
              <a:pathLst>
                <a:path w="5962650" h="951864">
                  <a:moveTo>
                    <a:pt x="5962650" y="75361"/>
                  </a:moveTo>
                  <a:lnTo>
                    <a:pt x="5949823" y="33020"/>
                  </a:lnTo>
                  <a:lnTo>
                    <a:pt x="5915609" y="4953"/>
                  </a:lnTo>
                  <a:lnTo>
                    <a:pt x="5897194" y="0"/>
                  </a:lnTo>
                  <a:lnTo>
                    <a:pt x="5901321" y="1092"/>
                  </a:lnTo>
                  <a:lnTo>
                    <a:pt x="5915317" y="8826"/>
                  </a:lnTo>
                  <a:lnTo>
                    <a:pt x="5939244" y="46202"/>
                  </a:lnTo>
                  <a:lnTo>
                    <a:pt x="5943600" y="75361"/>
                  </a:lnTo>
                  <a:lnTo>
                    <a:pt x="5943600" y="792975"/>
                  </a:lnTo>
                  <a:lnTo>
                    <a:pt x="5937631" y="833437"/>
                  </a:lnTo>
                  <a:lnTo>
                    <a:pt x="5920092" y="870559"/>
                  </a:lnTo>
                  <a:lnTo>
                    <a:pt x="5892508" y="900963"/>
                  </a:lnTo>
                  <a:lnTo>
                    <a:pt x="5857405" y="921981"/>
                  </a:lnTo>
                  <a:lnTo>
                    <a:pt x="5817717" y="931938"/>
                  </a:lnTo>
                  <a:lnTo>
                    <a:pt x="5803963" y="932611"/>
                  </a:lnTo>
                  <a:lnTo>
                    <a:pt x="158686" y="932611"/>
                  </a:lnTo>
                  <a:lnTo>
                    <a:pt x="118224" y="926630"/>
                  </a:lnTo>
                  <a:lnTo>
                    <a:pt x="81102" y="909091"/>
                  </a:lnTo>
                  <a:lnTo>
                    <a:pt x="59956" y="891717"/>
                  </a:lnTo>
                  <a:lnTo>
                    <a:pt x="50698" y="881519"/>
                  </a:lnTo>
                  <a:lnTo>
                    <a:pt x="42570" y="870559"/>
                  </a:lnTo>
                  <a:lnTo>
                    <a:pt x="25031" y="833437"/>
                  </a:lnTo>
                  <a:lnTo>
                    <a:pt x="19050" y="792975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792975"/>
                  </a:lnTo>
                  <a:lnTo>
                    <a:pt x="6794" y="838962"/>
                  </a:lnTo>
                  <a:lnTo>
                    <a:pt x="26720" y="881151"/>
                  </a:lnTo>
                  <a:lnTo>
                    <a:pt x="58064" y="915695"/>
                  </a:lnTo>
                  <a:lnTo>
                    <a:pt x="97955" y="939584"/>
                  </a:lnTo>
                  <a:lnTo>
                    <a:pt x="143065" y="950899"/>
                  </a:lnTo>
                  <a:lnTo>
                    <a:pt x="158686" y="951661"/>
                  </a:lnTo>
                  <a:lnTo>
                    <a:pt x="5803963" y="951661"/>
                  </a:lnTo>
                  <a:lnTo>
                    <a:pt x="5849963" y="944867"/>
                  </a:lnTo>
                  <a:lnTo>
                    <a:pt x="5879325" y="932611"/>
                  </a:lnTo>
                  <a:lnTo>
                    <a:pt x="5892139" y="924941"/>
                  </a:lnTo>
                  <a:lnTo>
                    <a:pt x="5904585" y="915695"/>
                  </a:lnTo>
                  <a:lnTo>
                    <a:pt x="5915672" y="905624"/>
                  </a:lnTo>
                  <a:lnTo>
                    <a:pt x="5916168" y="905179"/>
                  </a:lnTo>
                  <a:lnTo>
                    <a:pt x="5943892" y="867854"/>
                  </a:lnTo>
                  <a:lnTo>
                    <a:pt x="5959640" y="823937"/>
                  </a:lnTo>
                  <a:lnTo>
                    <a:pt x="5962650" y="792975"/>
                  </a:lnTo>
                  <a:lnTo>
                    <a:pt x="596265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99" y="1076325"/>
              <a:ext cx="5962649" cy="3809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94587" y="1928300"/>
            <a:ext cx="5605145" cy="877163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86995" algn="ctr">
              <a:lnSpc>
                <a:spcPct val="100000"/>
              </a:lnSpc>
              <a:spcBef>
                <a:spcPts val="100"/>
              </a:spcBef>
            </a:pPr>
            <a:r>
              <a:rPr sz="1200" b="1" spc="-395" dirty="0">
                <a:latin typeface="Tahoma"/>
                <a:cs typeface="Tahoma"/>
              </a:rPr>
              <a:t>1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b="1" spc="-85" dirty="0">
                <a:solidFill>
                  <a:srgbClr val="374552"/>
                </a:solidFill>
                <a:latin typeface="Tahoma"/>
                <a:cs typeface="Tahoma"/>
              </a:rPr>
              <a:t>Time</a:t>
            </a:r>
            <a:r>
              <a:rPr sz="1300" b="1" spc="-10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74552"/>
                </a:solidFill>
                <a:latin typeface="Tahoma"/>
                <a:cs typeface="Tahoma"/>
              </a:rPr>
              <a:t>Extraction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Hour,</a:t>
            </a:r>
            <a:r>
              <a:rPr sz="10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374552"/>
                </a:solidFill>
                <a:latin typeface="Verdana"/>
                <a:cs typeface="Verdana"/>
              </a:rPr>
              <a:t>day</a:t>
            </a:r>
            <a:r>
              <a:rPr sz="100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of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week,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month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374552"/>
                </a:solidFill>
                <a:latin typeface="Verdana"/>
                <a:cs typeface="Verdana"/>
              </a:rPr>
              <a:t>extracted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timestamps</a:t>
            </a:r>
            <a:r>
              <a:rPr sz="1000" spc="-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recognize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cyclical</a:t>
            </a:r>
            <a:r>
              <a:rPr sz="100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patterns.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59496" y="3112480"/>
            <a:ext cx="5962650" cy="1143000"/>
            <a:chOff x="4876799" y="2343150"/>
            <a:chExt cx="5962650" cy="1143000"/>
          </a:xfrm>
        </p:grpSpPr>
        <p:sp>
          <p:nvSpPr>
            <p:cNvPr id="9" name="object 9"/>
            <p:cNvSpPr/>
            <p:nvPr/>
          </p:nvSpPr>
          <p:spPr>
            <a:xfrm>
              <a:off x="4876787" y="2534500"/>
              <a:ext cx="5962650" cy="951865"/>
            </a:xfrm>
            <a:custGeom>
              <a:avLst/>
              <a:gdLst/>
              <a:ahLst/>
              <a:cxnLst/>
              <a:rect l="l" t="t" r="r" b="b"/>
              <a:pathLst>
                <a:path w="5962650" h="951864">
                  <a:moveTo>
                    <a:pt x="5962650" y="75361"/>
                  </a:moveTo>
                  <a:lnTo>
                    <a:pt x="5949823" y="33020"/>
                  </a:lnTo>
                  <a:lnTo>
                    <a:pt x="5915609" y="4953"/>
                  </a:lnTo>
                  <a:lnTo>
                    <a:pt x="5897194" y="0"/>
                  </a:lnTo>
                  <a:lnTo>
                    <a:pt x="5901321" y="1092"/>
                  </a:lnTo>
                  <a:lnTo>
                    <a:pt x="5915317" y="8826"/>
                  </a:lnTo>
                  <a:lnTo>
                    <a:pt x="5939244" y="46202"/>
                  </a:lnTo>
                  <a:lnTo>
                    <a:pt x="5943600" y="75361"/>
                  </a:lnTo>
                  <a:lnTo>
                    <a:pt x="5943600" y="792975"/>
                  </a:lnTo>
                  <a:lnTo>
                    <a:pt x="5937631" y="833437"/>
                  </a:lnTo>
                  <a:lnTo>
                    <a:pt x="5920092" y="870559"/>
                  </a:lnTo>
                  <a:lnTo>
                    <a:pt x="5892508" y="900963"/>
                  </a:lnTo>
                  <a:lnTo>
                    <a:pt x="5857405" y="921981"/>
                  </a:lnTo>
                  <a:lnTo>
                    <a:pt x="5817717" y="931938"/>
                  </a:lnTo>
                  <a:lnTo>
                    <a:pt x="5803963" y="932611"/>
                  </a:lnTo>
                  <a:lnTo>
                    <a:pt x="158686" y="932611"/>
                  </a:lnTo>
                  <a:lnTo>
                    <a:pt x="118224" y="926630"/>
                  </a:lnTo>
                  <a:lnTo>
                    <a:pt x="81102" y="909091"/>
                  </a:lnTo>
                  <a:lnTo>
                    <a:pt x="59956" y="891717"/>
                  </a:lnTo>
                  <a:lnTo>
                    <a:pt x="50698" y="881519"/>
                  </a:lnTo>
                  <a:lnTo>
                    <a:pt x="42570" y="870559"/>
                  </a:lnTo>
                  <a:lnTo>
                    <a:pt x="25031" y="833437"/>
                  </a:lnTo>
                  <a:lnTo>
                    <a:pt x="19050" y="792975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792975"/>
                  </a:lnTo>
                  <a:lnTo>
                    <a:pt x="6794" y="838962"/>
                  </a:lnTo>
                  <a:lnTo>
                    <a:pt x="26720" y="881151"/>
                  </a:lnTo>
                  <a:lnTo>
                    <a:pt x="58064" y="915695"/>
                  </a:lnTo>
                  <a:lnTo>
                    <a:pt x="97955" y="939584"/>
                  </a:lnTo>
                  <a:lnTo>
                    <a:pt x="143065" y="950899"/>
                  </a:lnTo>
                  <a:lnTo>
                    <a:pt x="158686" y="951661"/>
                  </a:lnTo>
                  <a:lnTo>
                    <a:pt x="5803963" y="951661"/>
                  </a:lnTo>
                  <a:lnTo>
                    <a:pt x="5849963" y="944867"/>
                  </a:lnTo>
                  <a:lnTo>
                    <a:pt x="5879325" y="932611"/>
                  </a:lnTo>
                  <a:lnTo>
                    <a:pt x="5892139" y="924941"/>
                  </a:lnTo>
                  <a:lnTo>
                    <a:pt x="5904585" y="915695"/>
                  </a:lnTo>
                  <a:lnTo>
                    <a:pt x="5915672" y="905624"/>
                  </a:lnTo>
                  <a:lnTo>
                    <a:pt x="5916168" y="905179"/>
                  </a:lnTo>
                  <a:lnTo>
                    <a:pt x="5943892" y="867854"/>
                  </a:lnTo>
                  <a:lnTo>
                    <a:pt x="5959640" y="823937"/>
                  </a:lnTo>
                  <a:lnTo>
                    <a:pt x="5962650" y="792975"/>
                  </a:lnTo>
                  <a:lnTo>
                    <a:pt x="596265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99" y="2343150"/>
              <a:ext cx="5962649" cy="38099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759496" y="4379305"/>
            <a:ext cx="5962650" cy="1143000"/>
            <a:chOff x="4876799" y="3609975"/>
            <a:chExt cx="5962650" cy="1143000"/>
          </a:xfrm>
        </p:grpSpPr>
        <p:sp>
          <p:nvSpPr>
            <p:cNvPr id="12" name="object 12"/>
            <p:cNvSpPr/>
            <p:nvPr/>
          </p:nvSpPr>
          <p:spPr>
            <a:xfrm>
              <a:off x="4876787" y="3801325"/>
              <a:ext cx="5962650" cy="951865"/>
            </a:xfrm>
            <a:custGeom>
              <a:avLst/>
              <a:gdLst/>
              <a:ahLst/>
              <a:cxnLst/>
              <a:rect l="l" t="t" r="r" b="b"/>
              <a:pathLst>
                <a:path w="5962650" h="951864">
                  <a:moveTo>
                    <a:pt x="5962650" y="75361"/>
                  </a:moveTo>
                  <a:lnTo>
                    <a:pt x="5949823" y="33020"/>
                  </a:lnTo>
                  <a:lnTo>
                    <a:pt x="5915609" y="4953"/>
                  </a:lnTo>
                  <a:lnTo>
                    <a:pt x="5897194" y="0"/>
                  </a:lnTo>
                  <a:lnTo>
                    <a:pt x="5901321" y="1092"/>
                  </a:lnTo>
                  <a:lnTo>
                    <a:pt x="5915317" y="8826"/>
                  </a:lnTo>
                  <a:lnTo>
                    <a:pt x="5939244" y="46202"/>
                  </a:lnTo>
                  <a:lnTo>
                    <a:pt x="5943600" y="75361"/>
                  </a:lnTo>
                  <a:lnTo>
                    <a:pt x="5943600" y="792975"/>
                  </a:lnTo>
                  <a:lnTo>
                    <a:pt x="5937631" y="833437"/>
                  </a:lnTo>
                  <a:lnTo>
                    <a:pt x="5920092" y="870559"/>
                  </a:lnTo>
                  <a:lnTo>
                    <a:pt x="5902210" y="892162"/>
                  </a:lnTo>
                  <a:lnTo>
                    <a:pt x="5869864" y="916101"/>
                  </a:lnTo>
                  <a:lnTo>
                    <a:pt x="5831217" y="929944"/>
                  </a:lnTo>
                  <a:lnTo>
                    <a:pt x="5803963" y="932611"/>
                  </a:lnTo>
                  <a:lnTo>
                    <a:pt x="158686" y="932611"/>
                  </a:lnTo>
                  <a:lnTo>
                    <a:pt x="118224" y="926630"/>
                  </a:lnTo>
                  <a:lnTo>
                    <a:pt x="81102" y="909091"/>
                  </a:lnTo>
                  <a:lnTo>
                    <a:pt x="59956" y="891717"/>
                  </a:lnTo>
                  <a:lnTo>
                    <a:pt x="50698" y="881519"/>
                  </a:lnTo>
                  <a:lnTo>
                    <a:pt x="42570" y="870559"/>
                  </a:lnTo>
                  <a:lnTo>
                    <a:pt x="25031" y="833437"/>
                  </a:lnTo>
                  <a:lnTo>
                    <a:pt x="19050" y="792975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792975"/>
                  </a:lnTo>
                  <a:lnTo>
                    <a:pt x="6794" y="838962"/>
                  </a:lnTo>
                  <a:lnTo>
                    <a:pt x="26720" y="881151"/>
                  </a:lnTo>
                  <a:lnTo>
                    <a:pt x="58064" y="915695"/>
                  </a:lnTo>
                  <a:lnTo>
                    <a:pt x="97955" y="939584"/>
                  </a:lnTo>
                  <a:lnTo>
                    <a:pt x="143065" y="950899"/>
                  </a:lnTo>
                  <a:lnTo>
                    <a:pt x="158686" y="951661"/>
                  </a:lnTo>
                  <a:lnTo>
                    <a:pt x="5803963" y="951661"/>
                  </a:lnTo>
                  <a:lnTo>
                    <a:pt x="5849963" y="944867"/>
                  </a:lnTo>
                  <a:lnTo>
                    <a:pt x="5879325" y="932611"/>
                  </a:lnTo>
                  <a:lnTo>
                    <a:pt x="5892139" y="924941"/>
                  </a:lnTo>
                  <a:lnTo>
                    <a:pt x="5904585" y="915695"/>
                  </a:lnTo>
                  <a:lnTo>
                    <a:pt x="5915672" y="905624"/>
                  </a:lnTo>
                  <a:lnTo>
                    <a:pt x="5916168" y="905179"/>
                  </a:lnTo>
                  <a:lnTo>
                    <a:pt x="5943892" y="867854"/>
                  </a:lnTo>
                  <a:lnTo>
                    <a:pt x="5959640" y="823937"/>
                  </a:lnTo>
                  <a:lnTo>
                    <a:pt x="5962650" y="792975"/>
                  </a:lnTo>
                  <a:lnTo>
                    <a:pt x="596265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99" y="3609975"/>
              <a:ext cx="5962649" cy="38099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759496" y="5646130"/>
            <a:ext cx="5962650" cy="1143000"/>
            <a:chOff x="4876799" y="4876800"/>
            <a:chExt cx="5962650" cy="1143000"/>
          </a:xfrm>
        </p:grpSpPr>
        <p:sp>
          <p:nvSpPr>
            <p:cNvPr id="15" name="object 15"/>
            <p:cNvSpPr/>
            <p:nvPr/>
          </p:nvSpPr>
          <p:spPr>
            <a:xfrm>
              <a:off x="4876787" y="5068150"/>
              <a:ext cx="5962650" cy="951865"/>
            </a:xfrm>
            <a:custGeom>
              <a:avLst/>
              <a:gdLst/>
              <a:ahLst/>
              <a:cxnLst/>
              <a:rect l="l" t="t" r="r" b="b"/>
              <a:pathLst>
                <a:path w="5962650" h="951864">
                  <a:moveTo>
                    <a:pt x="5962650" y="75361"/>
                  </a:moveTo>
                  <a:lnTo>
                    <a:pt x="5949823" y="33020"/>
                  </a:lnTo>
                  <a:lnTo>
                    <a:pt x="5915609" y="4953"/>
                  </a:lnTo>
                  <a:lnTo>
                    <a:pt x="5897194" y="0"/>
                  </a:lnTo>
                  <a:lnTo>
                    <a:pt x="5901321" y="1092"/>
                  </a:lnTo>
                  <a:lnTo>
                    <a:pt x="5915317" y="8826"/>
                  </a:lnTo>
                  <a:lnTo>
                    <a:pt x="5939244" y="46202"/>
                  </a:lnTo>
                  <a:lnTo>
                    <a:pt x="5943600" y="75361"/>
                  </a:lnTo>
                  <a:lnTo>
                    <a:pt x="5943600" y="792962"/>
                  </a:lnTo>
                  <a:lnTo>
                    <a:pt x="5937631" y="833437"/>
                  </a:lnTo>
                  <a:lnTo>
                    <a:pt x="5920092" y="870559"/>
                  </a:lnTo>
                  <a:lnTo>
                    <a:pt x="5892508" y="900963"/>
                  </a:lnTo>
                  <a:lnTo>
                    <a:pt x="5857405" y="921981"/>
                  </a:lnTo>
                  <a:lnTo>
                    <a:pt x="5817717" y="931938"/>
                  </a:lnTo>
                  <a:lnTo>
                    <a:pt x="5803963" y="932599"/>
                  </a:lnTo>
                  <a:lnTo>
                    <a:pt x="158686" y="932599"/>
                  </a:lnTo>
                  <a:lnTo>
                    <a:pt x="118224" y="926630"/>
                  </a:lnTo>
                  <a:lnTo>
                    <a:pt x="81102" y="909091"/>
                  </a:lnTo>
                  <a:lnTo>
                    <a:pt x="59956" y="891705"/>
                  </a:lnTo>
                  <a:lnTo>
                    <a:pt x="50698" y="881507"/>
                  </a:lnTo>
                  <a:lnTo>
                    <a:pt x="42570" y="870559"/>
                  </a:lnTo>
                  <a:lnTo>
                    <a:pt x="25031" y="833437"/>
                  </a:lnTo>
                  <a:lnTo>
                    <a:pt x="19050" y="792962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792962"/>
                  </a:lnTo>
                  <a:lnTo>
                    <a:pt x="6794" y="838962"/>
                  </a:lnTo>
                  <a:lnTo>
                    <a:pt x="26720" y="881151"/>
                  </a:lnTo>
                  <a:lnTo>
                    <a:pt x="58064" y="915695"/>
                  </a:lnTo>
                  <a:lnTo>
                    <a:pt x="97955" y="939571"/>
                  </a:lnTo>
                  <a:lnTo>
                    <a:pt x="143065" y="950899"/>
                  </a:lnTo>
                  <a:lnTo>
                    <a:pt x="158686" y="951649"/>
                  </a:lnTo>
                  <a:lnTo>
                    <a:pt x="5803963" y="951649"/>
                  </a:lnTo>
                  <a:lnTo>
                    <a:pt x="5849963" y="944854"/>
                  </a:lnTo>
                  <a:lnTo>
                    <a:pt x="5879325" y="932599"/>
                  </a:lnTo>
                  <a:lnTo>
                    <a:pt x="5892139" y="924941"/>
                  </a:lnTo>
                  <a:lnTo>
                    <a:pt x="5904585" y="915695"/>
                  </a:lnTo>
                  <a:lnTo>
                    <a:pt x="5915672" y="905624"/>
                  </a:lnTo>
                  <a:lnTo>
                    <a:pt x="5916168" y="905179"/>
                  </a:lnTo>
                  <a:lnTo>
                    <a:pt x="5943892" y="867854"/>
                  </a:lnTo>
                  <a:lnTo>
                    <a:pt x="5959640" y="823937"/>
                  </a:lnTo>
                  <a:lnTo>
                    <a:pt x="5962650" y="792962"/>
                  </a:lnTo>
                  <a:lnTo>
                    <a:pt x="5962650" y="75361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6799" y="4876800"/>
              <a:ext cx="5962649" cy="38099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894587" y="3195125"/>
            <a:ext cx="4911725" cy="34137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781050" algn="ctr">
              <a:lnSpc>
                <a:spcPct val="100000"/>
              </a:lnSpc>
              <a:spcBef>
                <a:spcPts val="100"/>
              </a:spcBef>
            </a:pPr>
            <a:r>
              <a:rPr sz="1200" b="1" spc="-50" dirty="0">
                <a:latin typeface="Tahoma"/>
                <a:cs typeface="Tahoma"/>
              </a:rPr>
              <a:t>2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b="1" spc="-125" dirty="0">
                <a:solidFill>
                  <a:srgbClr val="374552"/>
                </a:solidFill>
                <a:latin typeface="Tahoma"/>
                <a:cs typeface="Tahoma"/>
              </a:rPr>
              <a:t>Weekend</a:t>
            </a:r>
            <a:r>
              <a:rPr sz="1300" b="1" spc="-8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74552"/>
                </a:solidFill>
                <a:latin typeface="Tahoma"/>
                <a:cs typeface="Tahoma"/>
              </a:rPr>
              <a:t>Indicators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Distinguish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business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days</a:t>
            </a:r>
            <a:r>
              <a:rPr sz="10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from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374552"/>
                </a:solidFill>
                <a:latin typeface="Verdana"/>
                <a:cs typeface="Verdana"/>
              </a:rPr>
              <a:t>leisure</a:t>
            </a:r>
            <a:r>
              <a:rPr sz="10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periods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000" spc="-5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context-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aware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predictions.</a:t>
            </a:r>
            <a:endParaRPr sz="1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000" dirty="0">
              <a:latin typeface="Verdana"/>
              <a:cs typeface="Verdana"/>
            </a:endParaRPr>
          </a:p>
          <a:p>
            <a:pPr marL="781050" algn="ctr">
              <a:lnSpc>
                <a:spcPct val="100000"/>
              </a:lnSpc>
            </a:pPr>
            <a:r>
              <a:rPr sz="1200" b="1" spc="-50" dirty="0">
                <a:latin typeface="Tahoma"/>
                <a:cs typeface="Tahoma"/>
              </a:rPr>
              <a:t>3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b="1" spc="-70" dirty="0">
                <a:solidFill>
                  <a:srgbClr val="374552"/>
                </a:solidFill>
                <a:latin typeface="Tahoma"/>
                <a:cs typeface="Tahoma"/>
              </a:rPr>
              <a:t>Part-</a:t>
            </a:r>
            <a:r>
              <a:rPr sz="1300" b="1" spc="-65" dirty="0">
                <a:solidFill>
                  <a:srgbClr val="374552"/>
                </a:solidFill>
                <a:latin typeface="Tahoma"/>
                <a:cs typeface="Tahoma"/>
              </a:rPr>
              <a:t>of-</a:t>
            </a:r>
            <a:r>
              <a:rPr sz="1300" b="1" spc="-135" dirty="0">
                <a:solidFill>
                  <a:srgbClr val="374552"/>
                </a:solidFill>
                <a:latin typeface="Tahoma"/>
                <a:cs typeface="Tahoma"/>
              </a:rPr>
              <a:t>Day</a:t>
            </a:r>
            <a:r>
              <a:rPr sz="1300" b="1" spc="-2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74552"/>
                </a:solidFill>
                <a:latin typeface="Tahoma"/>
                <a:cs typeface="Tahoma"/>
              </a:rPr>
              <a:t>Classification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Group</a:t>
            </a:r>
            <a:r>
              <a:rPr sz="10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hours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10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logical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periods</a:t>
            </a:r>
            <a:r>
              <a:rPr sz="10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while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preserving</a:t>
            </a:r>
            <a:r>
              <a:rPr sz="1000" spc="-6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1000" spc="-6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meaning.</a:t>
            </a:r>
            <a:endParaRPr sz="1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000" dirty="0">
              <a:latin typeface="Verdana"/>
              <a:cs typeface="Verdana"/>
            </a:endParaRPr>
          </a:p>
          <a:p>
            <a:pPr marL="781050" algn="ctr">
              <a:lnSpc>
                <a:spcPct val="100000"/>
              </a:lnSpc>
            </a:pPr>
            <a:r>
              <a:rPr sz="1200" b="1" spc="-50" dirty="0">
                <a:latin typeface="Tahoma"/>
                <a:cs typeface="Tahoma"/>
              </a:rPr>
              <a:t>4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2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b="1" spc="-100" dirty="0">
                <a:solidFill>
                  <a:srgbClr val="374552"/>
                </a:solidFill>
                <a:latin typeface="Tahoma"/>
                <a:cs typeface="Tahoma"/>
              </a:rPr>
              <a:t>Combined</a:t>
            </a:r>
            <a:r>
              <a:rPr sz="1300" b="1" spc="-4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300" b="1" spc="-10" dirty="0">
                <a:solidFill>
                  <a:srgbClr val="374552"/>
                </a:solidFill>
                <a:latin typeface="Tahoma"/>
                <a:cs typeface="Tahoma"/>
              </a:rPr>
              <a:t>Dimensions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Multiple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features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detect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374552"/>
                </a:solidFill>
                <a:latin typeface="Verdana"/>
                <a:cs typeface="Verdana"/>
              </a:rPr>
              <a:t>peaks,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troughs,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374552"/>
                </a:solidFill>
                <a:latin typeface="Verdana"/>
                <a:cs typeface="Verdana"/>
              </a:rPr>
              <a:t>seasonality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00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000" spc="-10" dirty="0">
                <a:solidFill>
                  <a:srgbClr val="374552"/>
                </a:solidFill>
                <a:latin typeface="Verdana"/>
                <a:cs typeface="Verdana"/>
              </a:rPr>
              <a:t>demand.</a:t>
            </a:r>
            <a:endParaRPr sz="1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635" y="564324"/>
            <a:ext cx="5874385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215" dirty="0"/>
              <a:t>Behavioral</a:t>
            </a:r>
            <a:r>
              <a:rPr sz="3300" spc="-245" dirty="0"/>
              <a:t> </a:t>
            </a:r>
            <a:r>
              <a:rPr sz="3300" spc="-220" dirty="0"/>
              <a:t>Feature</a:t>
            </a:r>
            <a:r>
              <a:rPr sz="3300" spc="-240" dirty="0"/>
              <a:t> </a:t>
            </a:r>
            <a:r>
              <a:rPr sz="3300" spc="-180" dirty="0"/>
              <a:t>Engineering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590550" y="1514474"/>
            <a:ext cx="361950" cy="361950"/>
            <a:chOff x="590550" y="1514474"/>
            <a:chExt cx="361950" cy="361950"/>
          </a:xfrm>
        </p:grpSpPr>
        <p:sp>
          <p:nvSpPr>
            <p:cNvPr id="4" name="object 4"/>
            <p:cNvSpPr/>
            <p:nvPr/>
          </p:nvSpPr>
          <p:spPr>
            <a:xfrm>
              <a:off x="595312" y="151923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1" y="64478"/>
                  </a:lnTo>
                  <a:lnTo>
                    <a:pt x="13415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5" y="243649"/>
                  </a:lnTo>
                  <a:lnTo>
                    <a:pt x="39931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6" y="339013"/>
                  </a:lnTo>
                  <a:lnTo>
                    <a:pt x="287946" y="312494"/>
                  </a:lnTo>
                  <a:lnTo>
                    <a:pt x="322755" y="274126"/>
                  </a:lnTo>
                  <a:lnTo>
                    <a:pt x="344880" y="227290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11" y="108775"/>
                  </a:lnTo>
                  <a:lnTo>
                    <a:pt x="312493" y="64478"/>
                  </a:lnTo>
                  <a:lnTo>
                    <a:pt x="274130" y="29668"/>
                  </a:lnTo>
                  <a:lnTo>
                    <a:pt x="227287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1524000"/>
              <a:ext cx="342899" cy="3428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5312" y="151923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1" y="219037"/>
                  </a:lnTo>
                  <a:lnTo>
                    <a:pt x="331621" y="259276"/>
                  </a:lnTo>
                  <a:lnTo>
                    <a:pt x="306785" y="294542"/>
                  </a:lnTo>
                  <a:lnTo>
                    <a:pt x="274111" y="322719"/>
                  </a:lnTo>
                  <a:lnTo>
                    <a:pt x="235567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6" y="352213"/>
                  </a:lnTo>
                  <a:lnTo>
                    <a:pt x="125060" y="344838"/>
                  </a:lnTo>
                  <a:lnTo>
                    <a:pt x="85628" y="327358"/>
                  </a:lnTo>
                  <a:lnTo>
                    <a:pt x="51614" y="300812"/>
                  </a:lnTo>
                  <a:lnTo>
                    <a:pt x="25062" y="266791"/>
                  </a:lnTo>
                  <a:lnTo>
                    <a:pt x="7583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6"/>
                  </a:lnTo>
                  <a:lnTo>
                    <a:pt x="7583" y="125061"/>
                  </a:lnTo>
                  <a:lnTo>
                    <a:pt x="25062" y="85627"/>
                  </a:lnTo>
                  <a:lnTo>
                    <a:pt x="51614" y="51612"/>
                  </a:lnTo>
                  <a:lnTo>
                    <a:pt x="85628" y="25060"/>
                  </a:lnTo>
                  <a:lnTo>
                    <a:pt x="125060" y="7580"/>
                  </a:lnTo>
                  <a:lnTo>
                    <a:pt x="167556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7" y="25060"/>
                  </a:lnTo>
                  <a:lnTo>
                    <a:pt x="300810" y="51612"/>
                  </a:lnTo>
                  <a:lnTo>
                    <a:pt x="327363" y="85627"/>
                  </a:lnTo>
                  <a:lnTo>
                    <a:pt x="344838" y="125061"/>
                  </a:lnTo>
                  <a:lnTo>
                    <a:pt x="352212" y="167556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2172" y="1556924"/>
            <a:ext cx="5214620" cy="40982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35" dirty="0">
                <a:solidFill>
                  <a:srgbClr val="374552"/>
                </a:solidFill>
                <a:latin typeface="Tahoma"/>
                <a:cs typeface="Tahoma"/>
              </a:rPr>
              <a:t>Duration</a:t>
            </a:r>
            <a:r>
              <a:rPr sz="1650" b="1" spc="-8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35" dirty="0">
                <a:solidFill>
                  <a:srgbClr val="374552"/>
                </a:solidFill>
                <a:latin typeface="Tahoma"/>
                <a:cs typeface="Tahoma"/>
              </a:rPr>
              <a:t>Measurement</a:t>
            </a:r>
            <a:endParaRPr sz="1650">
              <a:latin typeface="Tahoma"/>
              <a:cs typeface="Tahoma"/>
            </a:endParaRPr>
          </a:p>
          <a:p>
            <a:pPr marL="12700" marR="336550">
              <a:lnSpc>
                <a:spcPct val="135000"/>
              </a:lnSpc>
              <a:spcBef>
                <a:spcPts val="1045"/>
              </a:spcBef>
            </a:pP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Track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50" dirty="0">
                <a:solidFill>
                  <a:srgbClr val="374552"/>
                </a:solidFill>
                <a:latin typeface="Verdana"/>
                <a:cs typeface="Verdana"/>
              </a:rPr>
              <a:t>how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long</a:t>
            </a:r>
            <a:r>
              <a:rPr sz="12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vehicles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occupy</a:t>
            </a:r>
            <a:r>
              <a:rPr sz="12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bays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understand</a:t>
            </a:r>
            <a:r>
              <a:rPr sz="12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turnover patterns.</a:t>
            </a: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50" b="1" spc="-120" dirty="0">
                <a:solidFill>
                  <a:srgbClr val="374552"/>
                </a:solidFill>
                <a:latin typeface="Tahoma"/>
                <a:cs typeface="Tahoma"/>
              </a:rPr>
              <a:t>Outlier</a:t>
            </a:r>
            <a:r>
              <a:rPr sz="1650" b="1" spc="-114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Removal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Winsorization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eliminates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extreme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values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for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robust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modeling.</a:t>
            </a: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50" b="1" spc="-110" dirty="0">
                <a:solidFill>
                  <a:srgbClr val="374552"/>
                </a:solidFill>
                <a:latin typeface="Tahoma"/>
                <a:cs typeface="Tahoma"/>
              </a:rPr>
              <a:t>Robust</a:t>
            </a:r>
            <a:r>
              <a:rPr sz="1650" b="1" spc="-12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Scaling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250" spc="-85" dirty="0">
                <a:solidFill>
                  <a:srgbClr val="374552"/>
                </a:solidFill>
                <a:latin typeface="Verdana"/>
                <a:cs typeface="Verdana"/>
              </a:rPr>
              <a:t>Z-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scores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handle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skewed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distributions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without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distortion.</a:t>
            </a: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50" b="1" spc="-105" dirty="0">
                <a:solidFill>
                  <a:srgbClr val="374552"/>
                </a:solidFill>
                <a:latin typeface="Tahoma"/>
                <a:cs typeface="Tahoma"/>
              </a:rPr>
              <a:t>Violation</a:t>
            </a:r>
            <a:r>
              <a:rPr sz="1650" b="1" spc="-9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Detection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Behavioral</a:t>
            </a:r>
            <a:r>
              <a:rPr sz="1250" spc="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patterns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correlate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problematic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behavior.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0550" y="2838449"/>
            <a:ext cx="361950" cy="361950"/>
            <a:chOff x="590550" y="2838449"/>
            <a:chExt cx="361950" cy="361950"/>
          </a:xfrm>
        </p:grpSpPr>
        <p:sp>
          <p:nvSpPr>
            <p:cNvPr id="9" name="object 9"/>
            <p:cNvSpPr/>
            <p:nvPr/>
          </p:nvSpPr>
          <p:spPr>
            <a:xfrm>
              <a:off x="595312" y="28432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1" y="64478"/>
                  </a:lnTo>
                  <a:lnTo>
                    <a:pt x="13415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5" y="243636"/>
                  </a:lnTo>
                  <a:lnTo>
                    <a:pt x="39931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6" y="339013"/>
                  </a:lnTo>
                  <a:lnTo>
                    <a:pt x="287946" y="312494"/>
                  </a:lnTo>
                  <a:lnTo>
                    <a:pt x="322755" y="274124"/>
                  </a:lnTo>
                  <a:lnTo>
                    <a:pt x="344880" y="227284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11" y="108775"/>
                  </a:lnTo>
                  <a:lnTo>
                    <a:pt x="312493" y="64478"/>
                  </a:lnTo>
                  <a:lnTo>
                    <a:pt x="274130" y="29668"/>
                  </a:lnTo>
                  <a:lnTo>
                    <a:pt x="227287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2847975"/>
              <a:ext cx="342899" cy="3428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5312" y="28432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1" y="219037"/>
                  </a:lnTo>
                  <a:lnTo>
                    <a:pt x="331621" y="259276"/>
                  </a:lnTo>
                  <a:lnTo>
                    <a:pt x="306785" y="294542"/>
                  </a:lnTo>
                  <a:lnTo>
                    <a:pt x="274111" y="322719"/>
                  </a:lnTo>
                  <a:lnTo>
                    <a:pt x="235567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6" y="352213"/>
                  </a:lnTo>
                  <a:lnTo>
                    <a:pt x="125060" y="344838"/>
                  </a:lnTo>
                  <a:lnTo>
                    <a:pt x="85628" y="327358"/>
                  </a:lnTo>
                  <a:lnTo>
                    <a:pt x="51614" y="300812"/>
                  </a:lnTo>
                  <a:lnTo>
                    <a:pt x="25062" y="266791"/>
                  </a:lnTo>
                  <a:lnTo>
                    <a:pt x="7583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4"/>
                  </a:lnTo>
                  <a:lnTo>
                    <a:pt x="7583" y="125061"/>
                  </a:lnTo>
                  <a:lnTo>
                    <a:pt x="25062" y="85627"/>
                  </a:lnTo>
                  <a:lnTo>
                    <a:pt x="51614" y="51612"/>
                  </a:lnTo>
                  <a:lnTo>
                    <a:pt x="85628" y="25060"/>
                  </a:lnTo>
                  <a:lnTo>
                    <a:pt x="125060" y="7580"/>
                  </a:lnTo>
                  <a:lnTo>
                    <a:pt x="167556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7" y="25060"/>
                  </a:lnTo>
                  <a:lnTo>
                    <a:pt x="300810" y="51612"/>
                  </a:lnTo>
                  <a:lnTo>
                    <a:pt x="327363" y="85627"/>
                  </a:lnTo>
                  <a:lnTo>
                    <a:pt x="344838" y="125061"/>
                  </a:lnTo>
                  <a:lnTo>
                    <a:pt x="352212" y="167554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0550" y="3895725"/>
            <a:ext cx="361950" cy="361950"/>
            <a:chOff x="590550" y="3895725"/>
            <a:chExt cx="361950" cy="361950"/>
          </a:xfrm>
        </p:grpSpPr>
        <p:sp>
          <p:nvSpPr>
            <p:cNvPr id="13" name="object 13"/>
            <p:cNvSpPr/>
            <p:nvPr/>
          </p:nvSpPr>
          <p:spPr>
            <a:xfrm>
              <a:off x="595312" y="39004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1" y="64478"/>
                  </a:lnTo>
                  <a:lnTo>
                    <a:pt x="13415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5" y="243636"/>
                  </a:lnTo>
                  <a:lnTo>
                    <a:pt x="39931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6" y="339013"/>
                  </a:lnTo>
                  <a:lnTo>
                    <a:pt x="287946" y="312494"/>
                  </a:lnTo>
                  <a:lnTo>
                    <a:pt x="322755" y="274124"/>
                  </a:lnTo>
                  <a:lnTo>
                    <a:pt x="344880" y="227284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11" y="108775"/>
                  </a:lnTo>
                  <a:lnTo>
                    <a:pt x="312493" y="64478"/>
                  </a:lnTo>
                  <a:lnTo>
                    <a:pt x="274130" y="29668"/>
                  </a:lnTo>
                  <a:lnTo>
                    <a:pt x="227287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074" y="3905250"/>
              <a:ext cx="342899" cy="3428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95312" y="39004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1" y="219037"/>
                  </a:lnTo>
                  <a:lnTo>
                    <a:pt x="331621" y="259275"/>
                  </a:lnTo>
                  <a:lnTo>
                    <a:pt x="306785" y="294542"/>
                  </a:lnTo>
                  <a:lnTo>
                    <a:pt x="274111" y="322719"/>
                  </a:lnTo>
                  <a:lnTo>
                    <a:pt x="235567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6" y="352213"/>
                  </a:lnTo>
                  <a:lnTo>
                    <a:pt x="125060" y="344838"/>
                  </a:lnTo>
                  <a:lnTo>
                    <a:pt x="85628" y="327358"/>
                  </a:lnTo>
                  <a:lnTo>
                    <a:pt x="51614" y="300812"/>
                  </a:lnTo>
                  <a:lnTo>
                    <a:pt x="25062" y="266791"/>
                  </a:lnTo>
                  <a:lnTo>
                    <a:pt x="7583" y="227361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4"/>
                  </a:lnTo>
                  <a:lnTo>
                    <a:pt x="7583" y="125056"/>
                  </a:lnTo>
                  <a:lnTo>
                    <a:pt x="25062" y="85627"/>
                  </a:lnTo>
                  <a:lnTo>
                    <a:pt x="51614" y="51612"/>
                  </a:lnTo>
                  <a:lnTo>
                    <a:pt x="85628" y="25060"/>
                  </a:lnTo>
                  <a:lnTo>
                    <a:pt x="125060" y="7580"/>
                  </a:lnTo>
                  <a:lnTo>
                    <a:pt x="167556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7" y="25060"/>
                  </a:lnTo>
                  <a:lnTo>
                    <a:pt x="300810" y="51612"/>
                  </a:lnTo>
                  <a:lnTo>
                    <a:pt x="327363" y="85627"/>
                  </a:lnTo>
                  <a:lnTo>
                    <a:pt x="344838" y="125056"/>
                  </a:lnTo>
                  <a:lnTo>
                    <a:pt x="352212" y="167554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90550" y="4953000"/>
            <a:ext cx="361950" cy="361950"/>
            <a:chOff x="590550" y="4953000"/>
            <a:chExt cx="361950" cy="361950"/>
          </a:xfrm>
        </p:grpSpPr>
        <p:sp>
          <p:nvSpPr>
            <p:cNvPr id="17" name="object 17"/>
            <p:cNvSpPr/>
            <p:nvPr/>
          </p:nvSpPr>
          <p:spPr>
            <a:xfrm>
              <a:off x="595312" y="495776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1" y="64478"/>
                  </a:lnTo>
                  <a:lnTo>
                    <a:pt x="13415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5" y="243643"/>
                  </a:lnTo>
                  <a:lnTo>
                    <a:pt x="39931" y="287944"/>
                  </a:lnTo>
                  <a:lnTo>
                    <a:pt x="78294" y="322754"/>
                  </a:lnTo>
                  <a:lnTo>
                    <a:pt x="125137" y="344878"/>
                  </a:lnTo>
                  <a:lnTo>
                    <a:pt x="176212" y="352426"/>
                  </a:lnTo>
                  <a:lnTo>
                    <a:pt x="193570" y="351587"/>
                  </a:lnTo>
                  <a:lnTo>
                    <a:pt x="243646" y="339011"/>
                  </a:lnTo>
                  <a:lnTo>
                    <a:pt x="287946" y="312494"/>
                  </a:lnTo>
                  <a:lnTo>
                    <a:pt x="322755" y="274126"/>
                  </a:lnTo>
                  <a:lnTo>
                    <a:pt x="344880" y="227286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11" y="108775"/>
                  </a:lnTo>
                  <a:lnTo>
                    <a:pt x="312493" y="64478"/>
                  </a:lnTo>
                  <a:lnTo>
                    <a:pt x="274130" y="29668"/>
                  </a:lnTo>
                  <a:lnTo>
                    <a:pt x="227287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4" y="4962526"/>
              <a:ext cx="342899" cy="3428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95312" y="495776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1" y="219040"/>
                  </a:lnTo>
                  <a:lnTo>
                    <a:pt x="331621" y="259277"/>
                  </a:lnTo>
                  <a:lnTo>
                    <a:pt x="306785" y="294542"/>
                  </a:lnTo>
                  <a:lnTo>
                    <a:pt x="274111" y="322724"/>
                  </a:lnTo>
                  <a:lnTo>
                    <a:pt x="235567" y="342127"/>
                  </a:lnTo>
                  <a:lnTo>
                    <a:pt x="193483" y="351578"/>
                  </a:lnTo>
                  <a:lnTo>
                    <a:pt x="176212" y="352426"/>
                  </a:lnTo>
                  <a:lnTo>
                    <a:pt x="167556" y="352214"/>
                  </a:lnTo>
                  <a:lnTo>
                    <a:pt x="125060" y="344837"/>
                  </a:lnTo>
                  <a:lnTo>
                    <a:pt x="85628" y="327359"/>
                  </a:lnTo>
                  <a:lnTo>
                    <a:pt x="51614" y="300812"/>
                  </a:lnTo>
                  <a:lnTo>
                    <a:pt x="25062" y="266793"/>
                  </a:lnTo>
                  <a:lnTo>
                    <a:pt x="7583" y="227364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4"/>
                  </a:lnTo>
                  <a:lnTo>
                    <a:pt x="7583" y="125061"/>
                  </a:lnTo>
                  <a:lnTo>
                    <a:pt x="25062" y="85627"/>
                  </a:lnTo>
                  <a:lnTo>
                    <a:pt x="51614" y="51612"/>
                  </a:lnTo>
                  <a:lnTo>
                    <a:pt x="85628" y="25060"/>
                  </a:lnTo>
                  <a:lnTo>
                    <a:pt x="125060" y="7580"/>
                  </a:lnTo>
                  <a:lnTo>
                    <a:pt x="167556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7" y="25060"/>
                  </a:lnTo>
                  <a:lnTo>
                    <a:pt x="300810" y="51612"/>
                  </a:lnTo>
                  <a:lnTo>
                    <a:pt x="327363" y="85627"/>
                  </a:lnTo>
                  <a:lnTo>
                    <a:pt x="344838" y="125061"/>
                  </a:lnTo>
                  <a:lnTo>
                    <a:pt x="352212" y="167554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4" cstate="print"/>
          <a:srcRect l="-356" b="-356"/>
          <a:stretch>
            <a:fillRect/>
          </a:stretch>
        </p:blipFill>
        <p:spPr>
          <a:xfrm>
            <a:off x="7037113" y="1957817"/>
            <a:ext cx="3689734" cy="36897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8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225" dirty="0"/>
              <a:t>Rolling-</a:t>
            </a:r>
            <a:r>
              <a:rPr sz="3300" spc="-300" dirty="0"/>
              <a:t>Window</a:t>
            </a:r>
            <a:r>
              <a:rPr sz="3300" spc="-245" dirty="0"/>
              <a:t> </a:t>
            </a:r>
            <a:r>
              <a:rPr sz="3300" spc="-160" dirty="0"/>
              <a:t>Features</a:t>
            </a:r>
            <a:endParaRPr sz="3300"/>
          </a:p>
        </p:txBody>
      </p:sp>
      <p:grpSp>
        <p:nvGrpSpPr>
          <p:cNvPr id="6" name="object 6"/>
          <p:cNvGrpSpPr/>
          <p:nvPr/>
        </p:nvGrpSpPr>
        <p:grpSpPr>
          <a:xfrm>
            <a:off x="590624" y="1295399"/>
            <a:ext cx="828675" cy="3657600"/>
            <a:chOff x="590624" y="1295399"/>
            <a:chExt cx="828675" cy="3657600"/>
          </a:xfrm>
        </p:grpSpPr>
        <p:sp>
          <p:nvSpPr>
            <p:cNvPr id="7" name="object 7"/>
            <p:cNvSpPr/>
            <p:nvPr/>
          </p:nvSpPr>
          <p:spPr>
            <a:xfrm>
              <a:off x="771525" y="1295399"/>
              <a:ext cx="648335" cy="3657600"/>
            </a:xfrm>
            <a:custGeom>
              <a:avLst/>
              <a:gdLst/>
              <a:ahLst/>
              <a:cxnLst/>
              <a:rect l="l" t="t" r="r" b="b"/>
              <a:pathLst>
                <a:path w="648335" h="3657600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3648075"/>
                  </a:lnTo>
                  <a:lnTo>
                    <a:pt x="0" y="3650704"/>
                  </a:lnTo>
                  <a:lnTo>
                    <a:pt x="927" y="3652964"/>
                  </a:lnTo>
                  <a:lnTo>
                    <a:pt x="4648" y="3656673"/>
                  </a:lnTo>
                  <a:lnTo>
                    <a:pt x="6883" y="3657600"/>
                  </a:lnTo>
                  <a:lnTo>
                    <a:pt x="12153" y="3657600"/>
                  </a:lnTo>
                  <a:lnTo>
                    <a:pt x="14401" y="3656673"/>
                  </a:lnTo>
                  <a:lnTo>
                    <a:pt x="18122" y="3652964"/>
                  </a:lnTo>
                  <a:lnTo>
                    <a:pt x="19050" y="3650704"/>
                  </a:lnTo>
                  <a:lnTo>
                    <a:pt x="19050" y="6896"/>
                  </a:lnTo>
                  <a:close/>
                </a:path>
                <a:path w="648335" h="3657600">
                  <a:moveTo>
                    <a:pt x="647776" y="178346"/>
                  </a:moveTo>
                  <a:lnTo>
                    <a:pt x="646849" y="176098"/>
                  </a:lnTo>
                  <a:lnTo>
                    <a:pt x="643128" y="172377"/>
                  </a:lnTo>
                  <a:lnTo>
                    <a:pt x="640880" y="171450"/>
                  </a:lnTo>
                  <a:lnTo>
                    <a:pt x="168884" y="171450"/>
                  </a:lnTo>
                  <a:lnTo>
                    <a:pt x="166636" y="172377"/>
                  </a:lnTo>
                  <a:lnTo>
                    <a:pt x="162915" y="176098"/>
                  </a:lnTo>
                  <a:lnTo>
                    <a:pt x="161988" y="178346"/>
                  </a:lnTo>
                  <a:lnTo>
                    <a:pt x="161988" y="180975"/>
                  </a:lnTo>
                  <a:lnTo>
                    <a:pt x="161988" y="183603"/>
                  </a:lnTo>
                  <a:lnTo>
                    <a:pt x="162915" y="185851"/>
                  </a:lnTo>
                  <a:lnTo>
                    <a:pt x="166636" y="189572"/>
                  </a:lnTo>
                  <a:lnTo>
                    <a:pt x="168884" y="190500"/>
                  </a:lnTo>
                  <a:lnTo>
                    <a:pt x="640880" y="190500"/>
                  </a:lnTo>
                  <a:lnTo>
                    <a:pt x="643128" y="189572"/>
                  </a:lnTo>
                  <a:lnTo>
                    <a:pt x="646849" y="185851"/>
                  </a:lnTo>
                  <a:lnTo>
                    <a:pt x="647776" y="183603"/>
                  </a:lnTo>
                  <a:lnTo>
                    <a:pt x="647776" y="178346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387" y="130016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0" y="64478"/>
                  </a:lnTo>
                  <a:lnTo>
                    <a:pt x="13413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3" y="243649"/>
                  </a:lnTo>
                  <a:lnTo>
                    <a:pt x="39930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5" y="339013"/>
                  </a:lnTo>
                  <a:lnTo>
                    <a:pt x="287945" y="312494"/>
                  </a:lnTo>
                  <a:lnTo>
                    <a:pt x="322755" y="274126"/>
                  </a:lnTo>
                  <a:lnTo>
                    <a:pt x="344879" y="227290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09" y="108775"/>
                  </a:lnTo>
                  <a:lnTo>
                    <a:pt x="312493" y="64478"/>
                  </a:lnTo>
                  <a:lnTo>
                    <a:pt x="274129" y="29668"/>
                  </a:lnTo>
                  <a:lnTo>
                    <a:pt x="227286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49" y="1304925"/>
              <a:ext cx="342899" cy="3428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5387" y="130016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0" y="219037"/>
                  </a:lnTo>
                  <a:lnTo>
                    <a:pt x="331620" y="259278"/>
                  </a:lnTo>
                  <a:lnTo>
                    <a:pt x="306784" y="294542"/>
                  </a:lnTo>
                  <a:lnTo>
                    <a:pt x="274111" y="322732"/>
                  </a:lnTo>
                  <a:lnTo>
                    <a:pt x="235566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5" y="352213"/>
                  </a:lnTo>
                  <a:lnTo>
                    <a:pt x="125059" y="344838"/>
                  </a:lnTo>
                  <a:lnTo>
                    <a:pt x="85628" y="327364"/>
                  </a:lnTo>
                  <a:lnTo>
                    <a:pt x="51612" y="300812"/>
                  </a:lnTo>
                  <a:lnTo>
                    <a:pt x="25061" y="266797"/>
                  </a:lnTo>
                  <a:lnTo>
                    <a:pt x="7586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6"/>
                  </a:lnTo>
                  <a:lnTo>
                    <a:pt x="7586" y="125061"/>
                  </a:lnTo>
                  <a:lnTo>
                    <a:pt x="25061" y="85627"/>
                  </a:lnTo>
                  <a:lnTo>
                    <a:pt x="51612" y="51612"/>
                  </a:lnTo>
                  <a:lnTo>
                    <a:pt x="85628" y="25060"/>
                  </a:lnTo>
                  <a:lnTo>
                    <a:pt x="125059" y="7580"/>
                  </a:lnTo>
                  <a:lnTo>
                    <a:pt x="167555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6" y="25060"/>
                  </a:lnTo>
                  <a:lnTo>
                    <a:pt x="300810" y="51612"/>
                  </a:lnTo>
                  <a:lnTo>
                    <a:pt x="327362" y="85627"/>
                  </a:lnTo>
                  <a:lnTo>
                    <a:pt x="344837" y="125061"/>
                  </a:lnTo>
                  <a:lnTo>
                    <a:pt x="352212" y="167556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15441" y="1317885"/>
            <a:ext cx="1155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625" dirty="0">
                <a:solidFill>
                  <a:srgbClr val="374552"/>
                </a:solidFill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4431" y="1337852"/>
            <a:ext cx="3326129" cy="602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05" dirty="0">
                <a:solidFill>
                  <a:srgbClr val="374552"/>
                </a:solidFill>
                <a:latin typeface="Tahoma"/>
                <a:cs typeface="Tahoma"/>
              </a:rPr>
              <a:t>Occupancy</a:t>
            </a:r>
            <a:r>
              <a:rPr sz="1650" b="1" spc="-8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Averages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Capture</a:t>
            </a:r>
            <a:r>
              <a:rPr sz="1250" spc="-4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short-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term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50" dirty="0">
                <a:solidFill>
                  <a:srgbClr val="374552"/>
                </a:solidFill>
                <a:latin typeface="Verdana"/>
                <a:cs typeface="Verdana"/>
              </a:rPr>
              <a:t>demand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fluctuations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0624" y="2295524"/>
            <a:ext cx="828675" cy="361950"/>
            <a:chOff x="590624" y="2295524"/>
            <a:chExt cx="828675" cy="361950"/>
          </a:xfrm>
        </p:grpSpPr>
        <p:sp>
          <p:nvSpPr>
            <p:cNvPr id="14" name="object 14"/>
            <p:cNvSpPr/>
            <p:nvPr/>
          </p:nvSpPr>
          <p:spPr>
            <a:xfrm>
              <a:off x="933524" y="2466974"/>
              <a:ext cx="485775" cy="19050"/>
            </a:xfrm>
            <a:custGeom>
              <a:avLst/>
              <a:gdLst/>
              <a:ahLst/>
              <a:cxnLst/>
              <a:rect l="l" t="t" r="r" b="b"/>
              <a:pathLst>
                <a:path w="485775" h="19050">
                  <a:moveTo>
                    <a:pt x="478880" y="0"/>
                  </a:moveTo>
                  <a:lnTo>
                    <a:pt x="6894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4" y="19050"/>
                  </a:lnTo>
                  <a:lnTo>
                    <a:pt x="478880" y="19050"/>
                  </a:lnTo>
                  <a:lnTo>
                    <a:pt x="481128" y="18122"/>
                  </a:lnTo>
                  <a:lnTo>
                    <a:pt x="484849" y="14401"/>
                  </a:lnTo>
                  <a:lnTo>
                    <a:pt x="485776" y="12153"/>
                  </a:lnTo>
                  <a:lnTo>
                    <a:pt x="485776" y="6896"/>
                  </a:lnTo>
                  <a:lnTo>
                    <a:pt x="484849" y="4648"/>
                  </a:lnTo>
                  <a:lnTo>
                    <a:pt x="481128" y="927"/>
                  </a:lnTo>
                  <a:lnTo>
                    <a:pt x="478880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5387" y="23002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0" y="64478"/>
                  </a:lnTo>
                  <a:lnTo>
                    <a:pt x="13413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3" y="243649"/>
                  </a:lnTo>
                  <a:lnTo>
                    <a:pt x="39930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5" y="339013"/>
                  </a:lnTo>
                  <a:lnTo>
                    <a:pt x="287945" y="312494"/>
                  </a:lnTo>
                  <a:lnTo>
                    <a:pt x="322755" y="274126"/>
                  </a:lnTo>
                  <a:lnTo>
                    <a:pt x="344879" y="227290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09" y="108775"/>
                  </a:lnTo>
                  <a:lnTo>
                    <a:pt x="312493" y="64478"/>
                  </a:lnTo>
                  <a:lnTo>
                    <a:pt x="274129" y="29668"/>
                  </a:lnTo>
                  <a:lnTo>
                    <a:pt x="227286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49" y="2305050"/>
              <a:ext cx="342899" cy="3428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5387" y="23002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0" y="219037"/>
                  </a:lnTo>
                  <a:lnTo>
                    <a:pt x="331620" y="259278"/>
                  </a:lnTo>
                  <a:lnTo>
                    <a:pt x="306784" y="294542"/>
                  </a:lnTo>
                  <a:lnTo>
                    <a:pt x="274111" y="322732"/>
                  </a:lnTo>
                  <a:lnTo>
                    <a:pt x="235566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5" y="352213"/>
                  </a:lnTo>
                  <a:lnTo>
                    <a:pt x="125059" y="344838"/>
                  </a:lnTo>
                  <a:lnTo>
                    <a:pt x="85628" y="327364"/>
                  </a:lnTo>
                  <a:lnTo>
                    <a:pt x="51612" y="300812"/>
                  </a:lnTo>
                  <a:lnTo>
                    <a:pt x="25061" y="266797"/>
                  </a:lnTo>
                  <a:lnTo>
                    <a:pt x="7586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6"/>
                  </a:lnTo>
                  <a:lnTo>
                    <a:pt x="7586" y="125061"/>
                  </a:lnTo>
                  <a:lnTo>
                    <a:pt x="25061" y="85627"/>
                  </a:lnTo>
                  <a:lnTo>
                    <a:pt x="51612" y="51612"/>
                  </a:lnTo>
                  <a:lnTo>
                    <a:pt x="85628" y="25060"/>
                  </a:lnTo>
                  <a:lnTo>
                    <a:pt x="125059" y="7580"/>
                  </a:lnTo>
                  <a:lnTo>
                    <a:pt x="167555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6" y="25060"/>
                  </a:lnTo>
                  <a:lnTo>
                    <a:pt x="300810" y="51612"/>
                  </a:lnTo>
                  <a:lnTo>
                    <a:pt x="327362" y="85627"/>
                  </a:lnTo>
                  <a:lnTo>
                    <a:pt x="344837" y="125061"/>
                  </a:lnTo>
                  <a:lnTo>
                    <a:pt x="352212" y="167556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9248" y="2308485"/>
            <a:ext cx="16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5" dirty="0">
                <a:solidFill>
                  <a:srgbClr val="374552"/>
                </a:solidFill>
                <a:latin typeface="Tahoma"/>
                <a:cs typeface="Tahoma"/>
              </a:rPr>
              <a:t>2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4431" y="2337977"/>
            <a:ext cx="3463290" cy="602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00" dirty="0">
                <a:solidFill>
                  <a:srgbClr val="374552"/>
                </a:solidFill>
                <a:latin typeface="Tahoma"/>
                <a:cs typeface="Tahoma"/>
              </a:rPr>
              <a:t>Recent</a:t>
            </a:r>
            <a:r>
              <a:rPr sz="1650" b="1" spc="-10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Arrivals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Measure location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activity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 within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last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events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0624" y="3286125"/>
            <a:ext cx="828675" cy="361950"/>
            <a:chOff x="590624" y="3286125"/>
            <a:chExt cx="828675" cy="361950"/>
          </a:xfrm>
        </p:grpSpPr>
        <p:sp>
          <p:nvSpPr>
            <p:cNvPr id="21" name="object 21"/>
            <p:cNvSpPr/>
            <p:nvPr/>
          </p:nvSpPr>
          <p:spPr>
            <a:xfrm>
              <a:off x="933524" y="3457575"/>
              <a:ext cx="485775" cy="19050"/>
            </a:xfrm>
            <a:custGeom>
              <a:avLst/>
              <a:gdLst/>
              <a:ahLst/>
              <a:cxnLst/>
              <a:rect l="l" t="t" r="r" b="b"/>
              <a:pathLst>
                <a:path w="485775" h="19050">
                  <a:moveTo>
                    <a:pt x="478880" y="0"/>
                  </a:moveTo>
                  <a:lnTo>
                    <a:pt x="6894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4" y="19050"/>
                  </a:lnTo>
                  <a:lnTo>
                    <a:pt x="478880" y="19050"/>
                  </a:lnTo>
                  <a:lnTo>
                    <a:pt x="481128" y="18122"/>
                  </a:lnTo>
                  <a:lnTo>
                    <a:pt x="484849" y="14401"/>
                  </a:lnTo>
                  <a:lnTo>
                    <a:pt x="485776" y="12153"/>
                  </a:lnTo>
                  <a:lnTo>
                    <a:pt x="485776" y="6896"/>
                  </a:lnTo>
                  <a:lnTo>
                    <a:pt x="484849" y="4648"/>
                  </a:lnTo>
                  <a:lnTo>
                    <a:pt x="481128" y="927"/>
                  </a:lnTo>
                  <a:lnTo>
                    <a:pt x="478880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387" y="32908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0" y="64478"/>
                  </a:lnTo>
                  <a:lnTo>
                    <a:pt x="13413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3" y="243649"/>
                  </a:lnTo>
                  <a:lnTo>
                    <a:pt x="39930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5" y="339013"/>
                  </a:lnTo>
                  <a:lnTo>
                    <a:pt x="287945" y="312494"/>
                  </a:lnTo>
                  <a:lnTo>
                    <a:pt x="322755" y="274126"/>
                  </a:lnTo>
                  <a:lnTo>
                    <a:pt x="344879" y="227290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09" y="108775"/>
                  </a:lnTo>
                  <a:lnTo>
                    <a:pt x="312493" y="64478"/>
                  </a:lnTo>
                  <a:lnTo>
                    <a:pt x="274129" y="29668"/>
                  </a:lnTo>
                  <a:lnTo>
                    <a:pt x="227286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49" y="3295650"/>
              <a:ext cx="342899" cy="34289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95387" y="3290887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0" y="219037"/>
                  </a:lnTo>
                  <a:lnTo>
                    <a:pt x="331620" y="259276"/>
                  </a:lnTo>
                  <a:lnTo>
                    <a:pt x="306784" y="294542"/>
                  </a:lnTo>
                  <a:lnTo>
                    <a:pt x="274111" y="322719"/>
                  </a:lnTo>
                  <a:lnTo>
                    <a:pt x="235566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5" y="352213"/>
                  </a:lnTo>
                  <a:lnTo>
                    <a:pt x="125059" y="344838"/>
                  </a:lnTo>
                  <a:lnTo>
                    <a:pt x="85628" y="327358"/>
                  </a:lnTo>
                  <a:lnTo>
                    <a:pt x="51612" y="300812"/>
                  </a:lnTo>
                  <a:lnTo>
                    <a:pt x="25061" y="266791"/>
                  </a:lnTo>
                  <a:lnTo>
                    <a:pt x="7586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6"/>
                  </a:lnTo>
                  <a:lnTo>
                    <a:pt x="7586" y="125061"/>
                  </a:lnTo>
                  <a:lnTo>
                    <a:pt x="25061" y="85627"/>
                  </a:lnTo>
                  <a:lnTo>
                    <a:pt x="51612" y="51612"/>
                  </a:lnTo>
                  <a:lnTo>
                    <a:pt x="85628" y="25060"/>
                  </a:lnTo>
                  <a:lnTo>
                    <a:pt x="125059" y="7580"/>
                  </a:lnTo>
                  <a:lnTo>
                    <a:pt x="167555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6" y="25060"/>
                  </a:lnTo>
                  <a:lnTo>
                    <a:pt x="300810" y="51612"/>
                  </a:lnTo>
                  <a:lnTo>
                    <a:pt x="327362" y="85627"/>
                  </a:lnTo>
                  <a:lnTo>
                    <a:pt x="344837" y="125061"/>
                  </a:lnTo>
                  <a:lnTo>
                    <a:pt x="352212" y="167556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91777" y="3308610"/>
            <a:ext cx="1625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45" dirty="0">
                <a:solidFill>
                  <a:srgbClr val="374552"/>
                </a:solidFill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4431" y="3328577"/>
            <a:ext cx="3362325" cy="602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35" dirty="0">
                <a:solidFill>
                  <a:srgbClr val="374552"/>
                </a:solidFill>
                <a:latin typeface="Tahoma"/>
                <a:cs typeface="Tahoma"/>
              </a:rPr>
              <a:t>Dynamic</a:t>
            </a:r>
            <a:r>
              <a:rPr sz="1650" b="1" spc="-95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Trends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Create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real-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awareness</a:t>
            </a:r>
            <a:r>
              <a:rPr sz="125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in</a:t>
            </a:r>
            <a:r>
              <a:rPr sz="1250" spc="-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predictions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0624" y="4286250"/>
            <a:ext cx="828675" cy="361950"/>
            <a:chOff x="590624" y="4286250"/>
            <a:chExt cx="828675" cy="361950"/>
          </a:xfrm>
        </p:grpSpPr>
        <p:sp>
          <p:nvSpPr>
            <p:cNvPr id="28" name="object 28"/>
            <p:cNvSpPr/>
            <p:nvPr/>
          </p:nvSpPr>
          <p:spPr>
            <a:xfrm>
              <a:off x="933524" y="4457700"/>
              <a:ext cx="485775" cy="19050"/>
            </a:xfrm>
            <a:custGeom>
              <a:avLst/>
              <a:gdLst/>
              <a:ahLst/>
              <a:cxnLst/>
              <a:rect l="l" t="t" r="r" b="b"/>
              <a:pathLst>
                <a:path w="485775" h="19050">
                  <a:moveTo>
                    <a:pt x="478880" y="0"/>
                  </a:moveTo>
                  <a:lnTo>
                    <a:pt x="6894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4" y="19050"/>
                  </a:lnTo>
                  <a:lnTo>
                    <a:pt x="478880" y="19050"/>
                  </a:lnTo>
                  <a:lnTo>
                    <a:pt x="481128" y="18122"/>
                  </a:lnTo>
                  <a:lnTo>
                    <a:pt x="484849" y="14401"/>
                  </a:lnTo>
                  <a:lnTo>
                    <a:pt x="485776" y="12153"/>
                  </a:lnTo>
                  <a:lnTo>
                    <a:pt x="485776" y="6896"/>
                  </a:lnTo>
                  <a:lnTo>
                    <a:pt x="484849" y="4648"/>
                  </a:lnTo>
                  <a:lnTo>
                    <a:pt x="481128" y="927"/>
                  </a:lnTo>
                  <a:lnTo>
                    <a:pt x="478880" y="0"/>
                  </a:lnTo>
                  <a:close/>
                </a:path>
              </a:pathLst>
            </a:custGeom>
            <a:solidFill>
              <a:srgbClr val="B9C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5387" y="42910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76212" y="0"/>
                  </a:moveTo>
                  <a:lnTo>
                    <a:pt x="125137" y="7543"/>
                  </a:lnTo>
                  <a:lnTo>
                    <a:pt x="78294" y="29668"/>
                  </a:lnTo>
                  <a:lnTo>
                    <a:pt x="39930" y="64478"/>
                  </a:lnTo>
                  <a:lnTo>
                    <a:pt x="13413" y="108775"/>
                  </a:lnTo>
                  <a:lnTo>
                    <a:pt x="838" y="158853"/>
                  </a:lnTo>
                  <a:lnTo>
                    <a:pt x="0" y="176212"/>
                  </a:lnTo>
                  <a:lnTo>
                    <a:pt x="838" y="193571"/>
                  </a:lnTo>
                  <a:lnTo>
                    <a:pt x="13413" y="243636"/>
                  </a:lnTo>
                  <a:lnTo>
                    <a:pt x="39930" y="287944"/>
                  </a:lnTo>
                  <a:lnTo>
                    <a:pt x="78294" y="322756"/>
                  </a:lnTo>
                  <a:lnTo>
                    <a:pt x="125137" y="344881"/>
                  </a:lnTo>
                  <a:lnTo>
                    <a:pt x="176212" y="352424"/>
                  </a:lnTo>
                  <a:lnTo>
                    <a:pt x="193570" y="351586"/>
                  </a:lnTo>
                  <a:lnTo>
                    <a:pt x="243645" y="339013"/>
                  </a:lnTo>
                  <a:lnTo>
                    <a:pt x="287945" y="312494"/>
                  </a:lnTo>
                  <a:lnTo>
                    <a:pt x="322755" y="274124"/>
                  </a:lnTo>
                  <a:lnTo>
                    <a:pt x="344879" y="227284"/>
                  </a:lnTo>
                  <a:lnTo>
                    <a:pt x="352424" y="176212"/>
                  </a:lnTo>
                  <a:lnTo>
                    <a:pt x="351586" y="158853"/>
                  </a:lnTo>
                  <a:lnTo>
                    <a:pt x="339009" y="108775"/>
                  </a:lnTo>
                  <a:lnTo>
                    <a:pt x="312493" y="64478"/>
                  </a:lnTo>
                  <a:lnTo>
                    <a:pt x="274129" y="29668"/>
                  </a:lnTo>
                  <a:lnTo>
                    <a:pt x="227286" y="7543"/>
                  </a:lnTo>
                  <a:lnTo>
                    <a:pt x="176212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49" y="4295775"/>
              <a:ext cx="342899" cy="34289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95387" y="4291012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352425" y="176212"/>
                  </a:moveTo>
                  <a:lnTo>
                    <a:pt x="347140" y="219037"/>
                  </a:lnTo>
                  <a:lnTo>
                    <a:pt x="331620" y="259278"/>
                  </a:lnTo>
                  <a:lnTo>
                    <a:pt x="306784" y="294542"/>
                  </a:lnTo>
                  <a:lnTo>
                    <a:pt x="274111" y="322719"/>
                  </a:lnTo>
                  <a:lnTo>
                    <a:pt x="235566" y="342127"/>
                  </a:lnTo>
                  <a:lnTo>
                    <a:pt x="193483" y="351577"/>
                  </a:lnTo>
                  <a:lnTo>
                    <a:pt x="176212" y="352425"/>
                  </a:lnTo>
                  <a:lnTo>
                    <a:pt x="167555" y="352213"/>
                  </a:lnTo>
                  <a:lnTo>
                    <a:pt x="125059" y="344838"/>
                  </a:lnTo>
                  <a:lnTo>
                    <a:pt x="85628" y="327358"/>
                  </a:lnTo>
                  <a:lnTo>
                    <a:pt x="51612" y="300812"/>
                  </a:lnTo>
                  <a:lnTo>
                    <a:pt x="25061" y="266797"/>
                  </a:lnTo>
                  <a:lnTo>
                    <a:pt x="7586" y="227363"/>
                  </a:lnTo>
                  <a:lnTo>
                    <a:pt x="211" y="184868"/>
                  </a:lnTo>
                  <a:lnTo>
                    <a:pt x="0" y="176212"/>
                  </a:lnTo>
                  <a:lnTo>
                    <a:pt x="211" y="167556"/>
                  </a:lnTo>
                  <a:lnTo>
                    <a:pt x="7586" y="125061"/>
                  </a:lnTo>
                  <a:lnTo>
                    <a:pt x="25061" y="85627"/>
                  </a:lnTo>
                  <a:lnTo>
                    <a:pt x="51612" y="51612"/>
                  </a:lnTo>
                  <a:lnTo>
                    <a:pt x="85628" y="25060"/>
                  </a:lnTo>
                  <a:lnTo>
                    <a:pt x="125059" y="7580"/>
                  </a:lnTo>
                  <a:lnTo>
                    <a:pt x="167555" y="211"/>
                  </a:lnTo>
                  <a:lnTo>
                    <a:pt x="176212" y="0"/>
                  </a:lnTo>
                  <a:lnTo>
                    <a:pt x="184868" y="211"/>
                  </a:lnTo>
                  <a:lnTo>
                    <a:pt x="227364" y="7580"/>
                  </a:lnTo>
                  <a:lnTo>
                    <a:pt x="266796" y="25060"/>
                  </a:lnTo>
                  <a:lnTo>
                    <a:pt x="300810" y="51612"/>
                  </a:lnTo>
                  <a:lnTo>
                    <a:pt x="327362" y="85627"/>
                  </a:lnTo>
                  <a:lnTo>
                    <a:pt x="344837" y="125061"/>
                  </a:lnTo>
                  <a:lnTo>
                    <a:pt x="352212" y="167556"/>
                  </a:lnTo>
                  <a:lnTo>
                    <a:pt x="352425" y="176212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3592" y="4299210"/>
            <a:ext cx="179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solidFill>
                  <a:srgbClr val="374552"/>
                </a:solidFill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64431" y="4328702"/>
            <a:ext cx="3149600" cy="5930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00" dirty="0">
                <a:solidFill>
                  <a:srgbClr val="374552"/>
                </a:solidFill>
                <a:latin typeface="Tahoma"/>
                <a:cs typeface="Tahoma"/>
              </a:rPr>
              <a:t>Performance </a:t>
            </a:r>
            <a:r>
              <a:rPr sz="1650" b="1" spc="-20" dirty="0">
                <a:solidFill>
                  <a:srgbClr val="374552"/>
                </a:solidFill>
                <a:latin typeface="Tahoma"/>
                <a:cs typeface="Tahoma"/>
              </a:rPr>
              <a:t>Boost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Significantly</a:t>
            </a:r>
            <a:r>
              <a:rPr sz="12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improved</a:t>
            </a:r>
            <a:r>
              <a:rPr sz="12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model</a:t>
            </a:r>
            <a:r>
              <a:rPr sz="12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accuracy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9635" y="5077233"/>
            <a:ext cx="5607685" cy="759567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95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Rolling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windows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add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contextual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depth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static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temporal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features,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making</a:t>
            </a:r>
            <a:r>
              <a:rPr sz="1250" spc="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predictions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more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responsive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accurate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by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simulating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real-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time</a:t>
            </a:r>
            <a:r>
              <a:rPr sz="1250" spc="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parking</a:t>
            </a:r>
            <a:r>
              <a:rPr sz="1250" spc="4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conditions.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24"/>
            <a:ext cx="11430000" cy="2009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635" y="2535999"/>
            <a:ext cx="7328534" cy="533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00" spc="-180" dirty="0"/>
              <a:t>Categorical</a:t>
            </a:r>
            <a:r>
              <a:rPr sz="3300" spc="-245" dirty="0"/>
              <a:t> </a:t>
            </a:r>
            <a:r>
              <a:rPr sz="3300" spc="-195" dirty="0"/>
              <a:t>Encoding</a:t>
            </a:r>
            <a:r>
              <a:rPr sz="3300" spc="-245" dirty="0"/>
              <a:t> </a:t>
            </a:r>
            <a:r>
              <a:rPr sz="3300" spc="-240" dirty="0"/>
              <a:t>&amp;</a:t>
            </a:r>
            <a:r>
              <a:rPr sz="3300" spc="-245" dirty="0"/>
              <a:t> </a:t>
            </a:r>
            <a:r>
              <a:rPr sz="3300" spc="-210" dirty="0"/>
              <a:t>Target</a:t>
            </a:r>
            <a:r>
              <a:rPr sz="3300" spc="-245" dirty="0"/>
              <a:t> </a:t>
            </a:r>
            <a:r>
              <a:rPr sz="3300" spc="-165" dirty="0"/>
              <a:t>Variable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590550" y="3314700"/>
            <a:ext cx="5048250" cy="1209675"/>
            <a:chOff x="590550" y="3314700"/>
            <a:chExt cx="5048250" cy="1209675"/>
          </a:xfrm>
        </p:grpSpPr>
        <p:sp>
          <p:nvSpPr>
            <p:cNvPr id="5" name="object 5"/>
            <p:cNvSpPr/>
            <p:nvPr/>
          </p:nvSpPr>
          <p:spPr>
            <a:xfrm>
              <a:off x="595312" y="3319462"/>
              <a:ext cx="5038725" cy="1200150"/>
            </a:xfrm>
            <a:custGeom>
              <a:avLst/>
              <a:gdLst/>
              <a:ahLst/>
              <a:cxnLst/>
              <a:rect l="l" t="t" r="r" b="b"/>
              <a:pathLst>
                <a:path w="5038725" h="1200150">
                  <a:moveTo>
                    <a:pt x="4842484" y="0"/>
                  </a:moveTo>
                  <a:lnTo>
                    <a:pt x="196244" y="0"/>
                  </a:lnTo>
                  <a:lnTo>
                    <a:pt x="176911" y="933"/>
                  </a:lnTo>
                  <a:lnTo>
                    <a:pt x="139362" y="8401"/>
                  </a:lnTo>
                  <a:lnTo>
                    <a:pt x="103641" y="23195"/>
                  </a:lnTo>
                  <a:lnTo>
                    <a:pt x="71806" y="44469"/>
                  </a:lnTo>
                  <a:lnTo>
                    <a:pt x="44469" y="71810"/>
                  </a:lnTo>
                  <a:lnTo>
                    <a:pt x="23199" y="103643"/>
                  </a:lnTo>
                  <a:lnTo>
                    <a:pt x="8403" y="139361"/>
                  </a:lnTo>
                  <a:lnTo>
                    <a:pt x="933" y="176909"/>
                  </a:lnTo>
                  <a:lnTo>
                    <a:pt x="0" y="196240"/>
                  </a:lnTo>
                  <a:lnTo>
                    <a:pt x="0" y="1003909"/>
                  </a:lnTo>
                  <a:lnTo>
                    <a:pt x="3735" y="1042200"/>
                  </a:lnTo>
                  <a:lnTo>
                    <a:pt x="14937" y="1079004"/>
                  </a:lnTo>
                  <a:lnTo>
                    <a:pt x="33043" y="1112951"/>
                  </a:lnTo>
                  <a:lnTo>
                    <a:pt x="57477" y="1142669"/>
                  </a:lnTo>
                  <a:lnTo>
                    <a:pt x="87194" y="1167109"/>
                  </a:lnTo>
                  <a:lnTo>
                    <a:pt x="121141" y="1185214"/>
                  </a:lnTo>
                  <a:lnTo>
                    <a:pt x="157950" y="1196416"/>
                  </a:lnTo>
                  <a:lnTo>
                    <a:pt x="196244" y="1200149"/>
                  </a:lnTo>
                  <a:lnTo>
                    <a:pt x="4842484" y="1200149"/>
                  </a:lnTo>
                  <a:lnTo>
                    <a:pt x="4880774" y="1196416"/>
                  </a:lnTo>
                  <a:lnTo>
                    <a:pt x="4917579" y="1185214"/>
                  </a:lnTo>
                  <a:lnTo>
                    <a:pt x="4951526" y="1167109"/>
                  </a:lnTo>
                  <a:lnTo>
                    <a:pt x="4981244" y="1142669"/>
                  </a:lnTo>
                  <a:lnTo>
                    <a:pt x="5005679" y="1112951"/>
                  </a:lnTo>
                  <a:lnTo>
                    <a:pt x="5023789" y="1079004"/>
                  </a:lnTo>
                  <a:lnTo>
                    <a:pt x="5034990" y="1042200"/>
                  </a:lnTo>
                  <a:lnTo>
                    <a:pt x="5038724" y="1003909"/>
                  </a:lnTo>
                  <a:lnTo>
                    <a:pt x="5038724" y="196240"/>
                  </a:lnTo>
                  <a:lnTo>
                    <a:pt x="5034990" y="157949"/>
                  </a:lnTo>
                  <a:lnTo>
                    <a:pt x="5023789" y="121145"/>
                  </a:lnTo>
                  <a:lnTo>
                    <a:pt x="5005679" y="87198"/>
                  </a:lnTo>
                  <a:lnTo>
                    <a:pt x="4981244" y="57480"/>
                  </a:lnTo>
                  <a:lnTo>
                    <a:pt x="4951526" y="33040"/>
                  </a:lnTo>
                  <a:lnTo>
                    <a:pt x="4917579" y="14935"/>
                  </a:lnTo>
                  <a:lnTo>
                    <a:pt x="4880774" y="3733"/>
                  </a:lnTo>
                  <a:lnTo>
                    <a:pt x="484248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74" y="3324225"/>
              <a:ext cx="5029199" cy="11906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5312" y="3319462"/>
              <a:ext cx="5038725" cy="1200150"/>
            </a:xfrm>
            <a:custGeom>
              <a:avLst/>
              <a:gdLst/>
              <a:ahLst/>
              <a:cxnLst/>
              <a:rect l="l" t="t" r="r" b="b"/>
              <a:pathLst>
                <a:path w="5038725" h="1200150">
                  <a:moveTo>
                    <a:pt x="0" y="1003909"/>
                  </a:moveTo>
                  <a:lnTo>
                    <a:pt x="0" y="196240"/>
                  </a:lnTo>
                  <a:lnTo>
                    <a:pt x="235" y="186601"/>
                  </a:lnTo>
                  <a:lnTo>
                    <a:pt x="5882" y="148546"/>
                  </a:lnTo>
                  <a:lnTo>
                    <a:pt x="18845" y="112324"/>
                  </a:lnTo>
                  <a:lnTo>
                    <a:pt x="38626" y="79329"/>
                  </a:lnTo>
                  <a:lnTo>
                    <a:pt x="64462" y="50826"/>
                  </a:lnTo>
                  <a:lnTo>
                    <a:pt x="95363" y="27910"/>
                  </a:lnTo>
                  <a:lnTo>
                    <a:pt x="130139" y="11465"/>
                  </a:lnTo>
                  <a:lnTo>
                    <a:pt x="167459" y="2121"/>
                  </a:lnTo>
                  <a:lnTo>
                    <a:pt x="196244" y="0"/>
                  </a:lnTo>
                  <a:lnTo>
                    <a:pt x="4842484" y="0"/>
                  </a:lnTo>
                  <a:lnTo>
                    <a:pt x="4880775" y="3771"/>
                  </a:lnTo>
                  <a:lnTo>
                    <a:pt x="4917579" y="14935"/>
                  </a:lnTo>
                  <a:lnTo>
                    <a:pt x="4951501" y="33070"/>
                  </a:lnTo>
                  <a:lnTo>
                    <a:pt x="4981244" y="57480"/>
                  </a:lnTo>
                  <a:lnTo>
                    <a:pt x="5005654" y="87210"/>
                  </a:lnTo>
                  <a:lnTo>
                    <a:pt x="5023789" y="121145"/>
                  </a:lnTo>
                  <a:lnTo>
                    <a:pt x="5034953" y="157962"/>
                  </a:lnTo>
                  <a:lnTo>
                    <a:pt x="5038725" y="196240"/>
                  </a:lnTo>
                  <a:lnTo>
                    <a:pt x="5038725" y="1003909"/>
                  </a:lnTo>
                  <a:lnTo>
                    <a:pt x="5034953" y="1042187"/>
                  </a:lnTo>
                  <a:lnTo>
                    <a:pt x="5023789" y="1079004"/>
                  </a:lnTo>
                  <a:lnTo>
                    <a:pt x="5005654" y="1112926"/>
                  </a:lnTo>
                  <a:lnTo>
                    <a:pt x="4981244" y="1142669"/>
                  </a:lnTo>
                  <a:lnTo>
                    <a:pt x="4951501" y="1167079"/>
                  </a:lnTo>
                  <a:lnTo>
                    <a:pt x="4917579" y="1185214"/>
                  </a:lnTo>
                  <a:lnTo>
                    <a:pt x="4880775" y="1196378"/>
                  </a:lnTo>
                  <a:lnTo>
                    <a:pt x="4842484" y="1200150"/>
                  </a:lnTo>
                  <a:lnTo>
                    <a:pt x="196244" y="1200150"/>
                  </a:lnTo>
                  <a:lnTo>
                    <a:pt x="157956" y="1196378"/>
                  </a:lnTo>
                  <a:lnTo>
                    <a:pt x="121146" y="1185214"/>
                  </a:lnTo>
                  <a:lnTo>
                    <a:pt x="87218" y="1167079"/>
                  </a:lnTo>
                  <a:lnTo>
                    <a:pt x="57477" y="1142669"/>
                  </a:lnTo>
                  <a:lnTo>
                    <a:pt x="33074" y="1112926"/>
                  </a:lnTo>
                  <a:lnTo>
                    <a:pt x="14937" y="1079004"/>
                  </a:lnTo>
                  <a:lnTo>
                    <a:pt x="3770" y="1042187"/>
                  </a:lnTo>
                  <a:lnTo>
                    <a:pt x="0" y="1003909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895" y="3471449"/>
            <a:ext cx="4208780" cy="859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35" dirty="0">
                <a:solidFill>
                  <a:srgbClr val="374552"/>
                </a:solidFill>
                <a:latin typeface="Tahoma"/>
                <a:cs typeface="Tahoma"/>
              </a:rPr>
              <a:t>High-</a:t>
            </a:r>
            <a:r>
              <a:rPr sz="1650" b="1" spc="-110" dirty="0">
                <a:solidFill>
                  <a:srgbClr val="374552"/>
                </a:solidFill>
                <a:latin typeface="Tahoma"/>
                <a:cs typeface="Tahoma"/>
              </a:rPr>
              <a:t>Cardinality</a:t>
            </a:r>
            <a:r>
              <a:rPr sz="1650" b="1" spc="-40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Handling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520"/>
              </a:spcBef>
            </a:pP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DeviceId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features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grouped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into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categories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to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reduce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overfitting</a:t>
            </a:r>
            <a:r>
              <a:rPr sz="1250" spc="-3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and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improve</a:t>
            </a:r>
            <a:r>
              <a:rPr sz="1250" spc="-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generalization.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91200" y="3314700"/>
            <a:ext cx="5048250" cy="1209675"/>
            <a:chOff x="5791200" y="3314700"/>
            <a:chExt cx="5048250" cy="1209675"/>
          </a:xfrm>
        </p:grpSpPr>
        <p:sp>
          <p:nvSpPr>
            <p:cNvPr id="10" name="object 10"/>
            <p:cNvSpPr/>
            <p:nvPr/>
          </p:nvSpPr>
          <p:spPr>
            <a:xfrm>
              <a:off x="5795962" y="3319462"/>
              <a:ext cx="5038725" cy="1200150"/>
            </a:xfrm>
            <a:custGeom>
              <a:avLst/>
              <a:gdLst/>
              <a:ahLst/>
              <a:cxnLst/>
              <a:rect l="l" t="t" r="r" b="b"/>
              <a:pathLst>
                <a:path w="5038725" h="1200150">
                  <a:moveTo>
                    <a:pt x="4842484" y="0"/>
                  </a:moveTo>
                  <a:lnTo>
                    <a:pt x="196240" y="0"/>
                  </a:lnTo>
                  <a:lnTo>
                    <a:pt x="176909" y="933"/>
                  </a:lnTo>
                  <a:lnTo>
                    <a:pt x="139361" y="8401"/>
                  </a:lnTo>
                  <a:lnTo>
                    <a:pt x="103643" y="23195"/>
                  </a:lnTo>
                  <a:lnTo>
                    <a:pt x="71810" y="44469"/>
                  </a:lnTo>
                  <a:lnTo>
                    <a:pt x="44469" y="71810"/>
                  </a:lnTo>
                  <a:lnTo>
                    <a:pt x="23195" y="103643"/>
                  </a:lnTo>
                  <a:lnTo>
                    <a:pt x="8401" y="139361"/>
                  </a:lnTo>
                  <a:lnTo>
                    <a:pt x="933" y="176909"/>
                  </a:lnTo>
                  <a:lnTo>
                    <a:pt x="0" y="196240"/>
                  </a:lnTo>
                  <a:lnTo>
                    <a:pt x="0" y="1003909"/>
                  </a:lnTo>
                  <a:lnTo>
                    <a:pt x="3733" y="1042200"/>
                  </a:lnTo>
                  <a:lnTo>
                    <a:pt x="14935" y="1079004"/>
                  </a:lnTo>
                  <a:lnTo>
                    <a:pt x="33040" y="1112951"/>
                  </a:lnTo>
                  <a:lnTo>
                    <a:pt x="57480" y="1142669"/>
                  </a:lnTo>
                  <a:lnTo>
                    <a:pt x="87198" y="1167109"/>
                  </a:lnTo>
                  <a:lnTo>
                    <a:pt x="121145" y="1185214"/>
                  </a:lnTo>
                  <a:lnTo>
                    <a:pt x="157949" y="1196416"/>
                  </a:lnTo>
                  <a:lnTo>
                    <a:pt x="196240" y="1200149"/>
                  </a:lnTo>
                  <a:lnTo>
                    <a:pt x="4842484" y="1200149"/>
                  </a:lnTo>
                  <a:lnTo>
                    <a:pt x="4880774" y="1196416"/>
                  </a:lnTo>
                  <a:lnTo>
                    <a:pt x="4917579" y="1185214"/>
                  </a:lnTo>
                  <a:lnTo>
                    <a:pt x="4951526" y="1167109"/>
                  </a:lnTo>
                  <a:lnTo>
                    <a:pt x="4981244" y="1142669"/>
                  </a:lnTo>
                  <a:lnTo>
                    <a:pt x="5005679" y="1112951"/>
                  </a:lnTo>
                  <a:lnTo>
                    <a:pt x="5023789" y="1079004"/>
                  </a:lnTo>
                  <a:lnTo>
                    <a:pt x="5034990" y="1042200"/>
                  </a:lnTo>
                  <a:lnTo>
                    <a:pt x="5038724" y="1003909"/>
                  </a:lnTo>
                  <a:lnTo>
                    <a:pt x="5038724" y="196240"/>
                  </a:lnTo>
                  <a:lnTo>
                    <a:pt x="5034990" y="157949"/>
                  </a:lnTo>
                  <a:lnTo>
                    <a:pt x="5023789" y="121145"/>
                  </a:lnTo>
                  <a:lnTo>
                    <a:pt x="5005679" y="87198"/>
                  </a:lnTo>
                  <a:lnTo>
                    <a:pt x="4981244" y="57480"/>
                  </a:lnTo>
                  <a:lnTo>
                    <a:pt x="4951526" y="33040"/>
                  </a:lnTo>
                  <a:lnTo>
                    <a:pt x="4917579" y="14935"/>
                  </a:lnTo>
                  <a:lnTo>
                    <a:pt x="4880774" y="3733"/>
                  </a:lnTo>
                  <a:lnTo>
                    <a:pt x="484248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0724" y="3324225"/>
              <a:ext cx="5029199" cy="1190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95962" y="3319462"/>
              <a:ext cx="5038725" cy="1200150"/>
            </a:xfrm>
            <a:custGeom>
              <a:avLst/>
              <a:gdLst/>
              <a:ahLst/>
              <a:cxnLst/>
              <a:rect l="l" t="t" r="r" b="b"/>
              <a:pathLst>
                <a:path w="5038725" h="1200150">
                  <a:moveTo>
                    <a:pt x="0" y="1003909"/>
                  </a:moveTo>
                  <a:lnTo>
                    <a:pt x="0" y="196240"/>
                  </a:lnTo>
                  <a:lnTo>
                    <a:pt x="235" y="186601"/>
                  </a:lnTo>
                  <a:lnTo>
                    <a:pt x="5884" y="148546"/>
                  </a:lnTo>
                  <a:lnTo>
                    <a:pt x="18842" y="112324"/>
                  </a:lnTo>
                  <a:lnTo>
                    <a:pt x="38624" y="79329"/>
                  </a:lnTo>
                  <a:lnTo>
                    <a:pt x="64461" y="50826"/>
                  </a:lnTo>
                  <a:lnTo>
                    <a:pt x="95361" y="27910"/>
                  </a:lnTo>
                  <a:lnTo>
                    <a:pt x="130141" y="11465"/>
                  </a:lnTo>
                  <a:lnTo>
                    <a:pt x="167463" y="2121"/>
                  </a:lnTo>
                  <a:lnTo>
                    <a:pt x="196240" y="0"/>
                  </a:lnTo>
                  <a:lnTo>
                    <a:pt x="4842484" y="0"/>
                  </a:lnTo>
                  <a:lnTo>
                    <a:pt x="4880762" y="3771"/>
                  </a:lnTo>
                  <a:lnTo>
                    <a:pt x="4917579" y="14935"/>
                  </a:lnTo>
                  <a:lnTo>
                    <a:pt x="4951501" y="33070"/>
                  </a:lnTo>
                  <a:lnTo>
                    <a:pt x="4981244" y="57480"/>
                  </a:lnTo>
                  <a:lnTo>
                    <a:pt x="5005654" y="87210"/>
                  </a:lnTo>
                  <a:lnTo>
                    <a:pt x="5023789" y="121145"/>
                  </a:lnTo>
                  <a:lnTo>
                    <a:pt x="5034953" y="157962"/>
                  </a:lnTo>
                  <a:lnTo>
                    <a:pt x="5038725" y="196240"/>
                  </a:lnTo>
                  <a:lnTo>
                    <a:pt x="5038725" y="1003909"/>
                  </a:lnTo>
                  <a:lnTo>
                    <a:pt x="5034953" y="1042187"/>
                  </a:lnTo>
                  <a:lnTo>
                    <a:pt x="5023789" y="1079004"/>
                  </a:lnTo>
                  <a:lnTo>
                    <a:pt x="5005654" y="1112926"/>
                  </a:lnTo>
                  <a:lnTo>
                    <a:pt x="4981244" y="1142669"/>
                  </a:lnTo>
                  <a:lnTo>
                    <a:pt x="4951501" y="1167079"/>
                  </a:lnTo>
                  <a:lnTo>
                    <a:pt x="4917579" y="1185214"/>
                  </a:lnTo>
                  <a:lnTo>
                    <a:pt x="4880762" y="1196378"/>
                  </a:lnTo>
                  <a:lnTo>
                    <a:pt x="4842484" y="1200150"/>
                  </a:lnTo>
                  <a:lnTo>
                    <a:pt x="196240" y="1200150"/>
                  </a:lnTo>
                  <a:lnTo>
                    <a:pt x="157962" y="1196378"/>
                  </a:lnTo>
                  <a:lnTo>
                    <a:pt x="121145" y="1185214"/>
                  </a:lnTo>
                  <a:lnTo>
                    <a:pt x="87210" y="1167079"/>
                  </a:lnTo>
                  <a:lnTo>
                    <a:pt x="57480" y="1142669"/>
                  </a:lnTo>
                  <a:lnTo>
                    <a:pt x="33070" y="1112926"/>
                  </a:lnTo>
                  <a:lnTo>
                    <a:pt x="14935" y="1079004"/>
                  </a:lnTo>
                  <a:lnTo>
                    <a:pt x="3771" y="1042187"/>
                  </a:lnTo>
                  <a:lnTo>
                    <a:pt x="0" y="1003909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52921" y="3471449"/>
            <a:ext cx="4230370" cy="859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20" dirty="0">
                <a:solidFill>
                  <a:srgbClr val="374552"/>
                </a:solidFill>
                <a:latin typeface="Tahoma"/>
                <a:cs typeface="Tahoma"/>
              </a:rPr>
              <a:t>Lumping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Strategy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520"/>
              </a:spcBef>
            </a:pP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Maintains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structure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while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discarding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45" dirty="0">
                <a:solidFill>
                  <a:srgbClr val="374552"/>
                </a:solidFill>
                <a:latin typeface="Verdana"/>
                <a:cs typeface="Verdana"/>
              </a:rPr>
              <a:t>rare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categories,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keeping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datasets</a:t>
            </a:r>
            <a:r>
              <a:rPr sz="1250" spc="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manageable.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0550" y="4686300"/>
            <a:ext cx="5048250" cy="1219200"/>
            <a:chOff x="590550" y="4686300"/>
            <a:chExt cx="5048250" cy="1219200"/>
          </a:xfrm>
        </p:grpSpPr>
        <p:sp>
          <p:nvSpPr>
            <p:cNvPr id="15" name="object 15"/>
            <p:cNvSpPr/>
            <p:nvPr/>
          </p:nvSpPr>
          <p:spPr>
            <a:xfrm>
              <a:off x="595312" y="4691062"/>
              <a:ext cx="5038725" cy="1209675"/>
            </a:xfrm>
            <a:custGeom>
              <a:avLst/>
              <a:gdLst/>
              <a:ahLst/>
              <a:cxnLst/>
              <a:rect l="l" t="t" r="r" b="b"/>
              <a:pathLst>
                <a:path w="5038725" h="1209675">
                  <a:moveTo>
                    <a:pt x="4842484" y="0"/>
                  </a:moveTo>
                  <a:lnTo>
                    <a:pt x="196244" y="0"/>
                  </a:lnTo>
                  <a:lnTo>
                    <a:pt x="176911" y="933"/>
                  </a:lnTo>
                  <a:lnTo>
                    <a:pt x="139362" y="8401"/>
                  </a:lnTo>
                  <a:lnTo>
                    <a:pt x="103641" y="23195"/>
                  </a:lnTo>
                  <a:lnTo>
                    <a:pt x="71806" y="44469"/>
                  </a:lnTo>
                  <a:lnTo>
                    <a:pt x="44469" y="71810"/>
                  </a:lnTo>
                  <a:lnTo>
                    <a:pt x="23199" y="103643"/>
                  </a:lnTo>
                  <a:lnTo>
                    <a:pt x="8403" y="139361"/>
                  </a:lnTo>
                  <a:lnTo>
                    <a:pt x="933" y="176909"/>
                  </a:lnTo>
                  <a:lnTo>
                    <a:pt x="0" y="196240"/>
                  </a:lnTo>
                  <a:lnTo>
                    <a:pt x="0" y="1013430"/>
                  </a:lnTo>
                  <a:lnTo>
                    <a:pt x="3735" y="1051724"/>
                  </a:lnTo>
                  <a:lnTo>
                    <a:pt x="14937" y="1088529"/>
                  </a:lnTo>
                  <a:lnTo>
                    <a:pt x="33043" y="1122477"/>
                  </a:lnTo>
                  <a:lnTo>
                    <a:pt x="57477" y="1152193"/>
                  </a:lnTo>
                  <a:lnTo>
                    <a:pt x="87194" y="1176631"/>
                  </a:lnTo>
                  <a:lnTo>
                    <a:pt x="121141" y="1194733"/>
                  </a:lnTo>
                  <a:lnTo>
                    <a:pt x="157950" y="1205940"/>
                  </a:lnTo>
                  <a:lnTo>
                    <a:pt x="196244" y="1209676"/>
                  </a:lnTo>
                  <a:lnTo>
                    <a:pt x="4842484" y="1209676"/>
                  </a:lnTo>
                  <a:lnTo>
                    <a:pt x="4880774" y="1205940"/>
                  </a:lnTo>
                  <a:lnTo>
                    <a:pt x="4917579" y="1194733"/>
                  </a:lnTo>
                  <a:lnTo>
                    <a:pt x="4951526" y="1176631"/>
                  </a:lnTo>
                  <a:lnTo>
                    <a:pt x="4981244" y="1152193"/>
                  </a:lnTo>
                  <a:lnTo>
                    <a:pt x="5005679" y="1122477"/>
                  </a:lnTo>
                  <a:lnTo>
                    <a:pt x="5023789" y="1088529"/>
                  </a:lnTo>
                  <a:lnTo>
                    <a:pt x="5034990" y="1051724"/>
                  </a:lnTo>
                  <a:lnTo>
                    <a:pt x="5038724" y="1013430"/>
                  </a:lnTo>
                  <a:lnTo>
                    <a:pt x="5038724" y="196240"/>
                  </a:lnTo>
                  <a:lnTo>
                    <a:pt x="5034990" y="157949"/>
                  </a:lnTo>
                  <a:lnTo>
                    <a:pt x="5023789" y="121145"/>
                  </a:lnTo>
                  <a:lnTo>
                    <a:pt x="5005679" y="87198"/>
                  </a:lnTo>
                  <a:lnTo>
                    <a:pt x="4981244" y="57480"/>
                  </a:lnTo>
                  <a:lnTo>
                    <a:pt x="4951526" y="33040"/>
                  </a:lnTo>
                  <a:lnTo>
                    <a:pt x="4917579" y="14935"/>
                  </a:lnTo>
                  <a:lnTo>
                    <a:pt x="4880774" y="3733"/>
                  </a:lnTo>
                  <a:lnTo>
                    <a:pt x="484248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074" y="4695826"/>
              <a:ext cx="5029199" cy="12001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5312" y="4691062"/>
              <a:ext cx="5038725" cy="1209675"/>
            </a:xfrm>
            <a:custGeom>
              <a:avLst/>
              <a:gdLst/>
              <a:ahLst/>
              <a:cxnLst/>
              <a:rect l="l" t="t" r="r" b="b"/>
              <a:pathLst>
                <a:path w="5038725" h="1209675">
                  <a:moveTo>
                    <a:pt x="0" y="1013430"/>
                  </a:moveTo>
                  <a:lnTo>
                    <a:pt x="0" y="196240"/>
                  </a:lnTo>
                  <a:lnTo>
                    <a:pt x="235" y="186601"/>
                  </a:lnTo>
                  <a:lnTo>
                    <a:pt x="5882" y="148546"/>
                  </a:lnTo>
                  <a:lnTo>
                    <a:pt x="18845" y="112324"/>
                  </a:lnTo>
                  <a:lnTo>
                    <a:pt x="38626" y="79329"/>
                  </a:lnTo>
                  <a:lnTo>
                    <a:pt x="64462" y="50826"/>
                  </a:lnTo>
                  <a:lnTo>
                    <a:pt x="95363" y="27910"/>
                  </a:lnTo>
                  <a:lnTo>
                    <a:pt x="130139" y="11465"/>
                  </a:lnTo>
                  <a:lnTo>
                    <a:pt x="167459" y="2121"/>
                  </a:lnTo>
                  <a:lnTo>
                    <a:pt x="196244" y="0"/>
                  </a:lnTo>
                  <a:lnTo>
                    <a:pt x="4842484" y="0"/>
                  </a:lnTo>
                  <a:lnTo>
                    <a:pt x="4880775" y="3771"/>
                  </a:lnTo>
                  <a:lnTo>
                    <a:pt x="4917579" y="14935"/>
                  </a:lnTo>
                  <a:lnTo>
                    <a:pt x="4951501" y="33070"/>
                  </a:lnTo>
                  <a:lnTo>
                    <a:pt x="4981244" y="57480"/>
                  </a:lnTo>
                  <a:lnTo>
                    <a:pt x="5005654" y="87210"/>
                  </a:lnTo>
                  <a:lnTo>
                    <a:pt x="5023789" y="121145"/>
                  </a:lnTo>
                  <a:lnTo>
                    <a:pt x="5034953" y="157962"/>
                  </a:lnTo>
                  <a:lnTo>
                    <a:pt x="5038725" y="196240"/>
                  </a:lnTo>
                  <a:lnTo>
                    <a:pt x="5038725" y="1013430"/>
                  </a:lnTo>
                  <a:lnTo>
                    <a:pt x="5034953" y="1051714"/>
                  </a:lnTo>
                  <a:lnTo>
                    <a:pt x="5023789" y="1088529"/>
                  </a:lnTo>
                  <a:lnTo>
                    <a:pt x="5005654" y="1122457"/>
                  </a:lnTo>
                  <a:lnTo>
                    <a:pt x="4981244" y="1152193"/>
                  </a:lnTo>
                  <a:lnTo>
                    <a:pt x="4951501" y="1176601"/>
                  </a:lnTo>
                  <a:lnTo>
                    <a:pt x="4917579" y="1194733"/>
                  </a:lnTo>
                  <a:lnTo>
                    <a:pt x="4880775" y="1205900"/>
                  </a:lnTo>
                  <a:lnTo>
                    <a:pt x="4842484" y="1209676"/>
                  </a:lnTo>
                  <a:lnTo>
                    <a:pt x="196244" y="1209676"/>
                  </a:lnTo>
                  <a:lnTo>
                    <a:pt x="157956" y="1205900"/>
                  </a:lnTo>
                  <a:lnTo>
                    <a:pt x="121146" y="1194733"/>
                  </a:lnTo>
                  <a:lnTo>
                    <a:pt x="87218" y="1176601"/>
                  </a:lnTo>
                  <a:lnTo>
                    <a:pt x="57477" y="1152193"/>
                  </a:lnTo>
                  <a:lnTo>
                    <a:pt x="33074" y="1122457"/>
                  </a:lnTo>
                  <a:lnTo>
                    <a:pt x="14937" y="1088529"/>
                  </a:lnTo>
                  <a:lnTo>
                    <a:pt x="3770" y="1051714"/>
                  </a:lnTo>
                  <a:lnTo>
                    <a:pt x="0" y="101343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9895" y="4843049"/>
            <a:ext cx="4150360" cy="859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14" dirty="0">
                <a:solidFill>
                  <a:srgbClr val="374552"/>
                </a:solidFill>
                <a:latin typeface="Tahoma"/>
                <a:cs typeface="Tahoma"/>
              </a:rPr>
              <a:t>Binary </a:t>
            </a:r>
            <a:r>
              <a:rPr sz="1650" b="1" spc="-10" dirty="0">
                <a:solidFill>
                  <a:srgbClr val="374552"/>
                </a:solidFill>
                <a:latin typeface="Tahoma"/>
                <a:cs typeface="Tahoma"/>
              </a:rPr>
              <a:t>Classification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520"/>
              </a:spcBef>
            </a:pP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Target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variable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represents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bay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occupancy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status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25" dirty="0">
                <a:solidFill>
                  <a:srgbClr val="374552"/>
                </a:solidFill>
                <a:latin typeface="Verdana"/>
                <a:cs typeface="Verdana"/>
              </a:rPr>
              <a:t>for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simplified</a:t>
            </a:r>
            <a:r>
              <a:rPr sz="1250" spc="8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learning.</a:t>
            </a:r>
            <a:endParaRPr sz="125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200" y="4686300"/>
            <a:ext cx="5048250" cy="1219200"/>
            <a:chOff x="5791200" y="4686300"/>
            <a:chExt cx="5048250" cy="1219200"/>
          </a:xfrm>
        </p:grpSpPr>
        <p:sp>
          <p:nvSpPr>
            <p:cNvPr id="20" name="object 20"/>
            <p:cNvSpPr/>
            <p:nvPr/>
          </p:nvSpPr>
          <p:spPr>
            <a:xfrm>
              <a:off x="5795962" y="4691062"/>
              <a:ext cx="5038725" cy="1209675"/>
            </a:xfrm>
            <a:custGeom>
              <a:avLst/>
              <a:gdLst/>
              <a:ahLst/>
              <a:cxnLst/>
              <a:rect l="l" t="t" r="r" b="b"/>
              <a:pathLst>
                <a:path w="5038725" h="1209675">
                  <a:moveTo>
                    <a:pt x="4842484" y="0"/>
                  </a:moveTo>
                  <a:lnTo>
                    <a:pt x="196240" y="0"/>
                  </a:lnTo>
                  <a:lnTo>
                    <a:pt x="176909" y="933"/>
                  </a:lnTo>
                  <a:lnTo>
                    <a:pt x="139361" y="8401"/>
                  </a:lnTo>
                  <a:lnTo>
                    <a:pt x="103643" y="23195"/>
                  </a:lnTo>
                  <a:lnTo>
                    <a:pt x="71810" y="44469"/>
                  </a:lnTo>
                  <a:lnTo>
                    <a:pt x="44469" y="71810"/>
                  </a:lnTo>
                  <a:lnTo>
                    <a:pt x="23195" y="103643"/>
                  </a:lnTo>
                  <a:lnTo>
                    <a:pt x="8401" y="139361"/>
                  </a:lnTo>
                  <a:lnTo>
                    <a:pt x="933" y="176909"/>
                  </a:lnTo>
                  <a:lnTo>
                    <a:pt x="0" y="196240"/>
                  </a:lnTo>
                  <a:lnTo>
                    <a:pt x="0" y="1013430"/>
                  </a:lnTo>
                  <a:lnTo>
                    <a:pt x="3733" y="1051724"/>
                  </a:lnTo>
                  <a:lnTo>
                    <a:pt x="14935" y="1088529"/>
                  </a:lnTo>
                  <a:lnTo>
                    <a:pt x="33040" y="1122477"/>
                  </a:lnTo>
                  <a:lnTo>
                    <a:pt x="57480" y="1152193"/>
                  </a:lnTo>
                  <a:lnTo>
                    <a:pt x="87198" y="1176631"/>
                  </a:lnTo>
                  <a:lnTo>
                    <a:pt x="121145" y="1194733"/>
                  </a:lnTo>
                  <a:lnTo>
                    <a:pt x="157949" y="1205940"/>
                  </a:lnTo>
                  <a:lnTo>
                    <a:pt x="196240" y="1209676"/>
                  </a:lnTo>
                  <a:lnTo>
                    <a:pt x="4842484" y="1209676"/>
                  </a:lnTo>
                  <a:lnTo>
                    <a:pt x="4880774" y="1205940"/>
                  </a:lnTo>
                  <a:lnTo>
                    <a:pt x="4917579" y="1194733"/>
                  </a:lnTo>
                  <a:lnTo>
                    <a:pt x="4951526" y="1176631"/>
                  </a:lnTo>
                  <a:lnTo>
                    <a:pt x="4981244" y="1152193"/>
                  </a:lnTo>
                  <a:lnTo>
                    <a:pt x="5005679" y="1122477"/>
                  </a:lnTo>
                  <a:lnTo>
                    <a:pt x="5023789" y="1088529"/>
                  </a:lnTo>
                  <a:lnTo>
                    <a:pt x="5034990" y="1051724"/>
                  </a:lnTo>
                  <a:lnTo>
                    <a:pt x="5038724" y="1013430"/>
                  </a:lnTo>
                  <a:lnTo>
                    <a:pt x="5038724" y="196240"/>
                  </a:lnTo>
                  <a:lnTo>
                    <a:pt x="5034990" y="157949"/>
                  </a:lnTo>
                  <a:lnTo>
                    <a:pt x="5023789" y="121145"/>
                  </a:lnTo>
                  <a:lnTo>
                    <a:pt x="5005679" y="87198"/>
                  </a:lnTo>
                  <a:lnTo>
                    <a:pt x="4981244" y="57480"/>
                  </a:lnTo>
                  <a:lnTo>
                    <a:pt x="4951526" y="33040"/>
                  </a:lnTo>
                  <a:lnTo>
                    <a:pt x="4917579" y="14935"/>
                  </a:lnTo>
                  <a:lnTo>
                    <a:pt x="4880774" y="3733"/>
                  </a:lnTo>
                  <a:lnTo>
                    <a:pt x="4842484" y="0"/>
                  </a:lnTo>
                  <a:close/>
                </a:path>
              </a:pathLst>
            </a:custGeom>
            <a:solidFill>
              <a:srgbClr val="D4E9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0724" y="4695826"/>
              <a:ext cx="5029199" cy="12001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795962" y="4691062"/>
              <a:ext cx="5038725" cy="1209675"/>
            </a:xfrm>
            <a:custGeom>
              <a:avLst/>
              <a:gdLst/>
              <a:ahLst/>
              <a:cxnLst/>
              <a:rect l="l" t="t" r="r" b="b"/>
              <a:pathLst>
                <a:path w="5038725" h="1209675">
                  <a:moveTo>
                    <a:pt x="0" y="1013430"/>
                  </a:moveTo>
                  <a:lnTo>
                    <a:pt x="0" y="196240"/>
                  </a:lnTo>
                  <a:lnTo>
                    <a:pt x="235" y="186601"/>
                  </a:lnTo>
                  <a:lnTo>
                    <a:pt x="5884" y="148546"/>
                  </a:lnTo>
                  <a:lnTo>
                    <a:pt x="18842" y="112324"/>
                  </a:lnTo>
                  <a:lnTo>
                    <a:pt x="38624" y="79329"/>
                  </a:lnTo>
                  <a:lnTo>
                    <a:pt x="64461" y="50826"/>
                  </a:lnTo>
                  <a:lnTo>
                    <a:pt x="95361" y="27910"/>
                  </a:lnTo>
                  <a:lnTo>
                    <a:pt x="130141" y="11465"/>
                  </a:lnTo>
                  <a:lnTo>
                    <a:pt x="167463" y="2121"/>
                  </a:lnTo>
                  <a:lnTo>
                    <a:pt x="196240" y="0"/>
                  </a:lnTo>
                  <a:lnTo>
                    <a:pt x="4842484" y="0"/>
                  </a:lnTo>
                  <a:lnTo>
                    <a:pt x="4880762" y="3771"/>
                  </a:lnTo>
                  <a:lnTo>
                    <a:pt x="4917579" y="14935"/>
                  </a:lnTo>
                  <a:lnTo>
                    <a:pt x="4951501" y="33070"/>
                  </a:lnTo>
                  <a:lnTo>
                    <a:pt x="4981244" y="57480"/>
                  </a:lnTo>
                  <a:lnTo>
                    <a:pt x="5005654" y="87210"/>
                  </a:lnTo>
                  <a:lnTo>
                    <a:pt x="5023789" y="121145"/>
                  </a:lnTo>
                  <a:lnTo>
                    <a:pt x="5034953" y="157962"/>
                  </a:lnTo>
                  <a:lnTo>
                    <a:pt x="5038725" y="196240"/>
                  </a:lnTo>
                  <a:lnTo>
                    <a:pt x="5038725" y="1013430"/>
                  </a:lnTo>
                  <a:lnTo>
                    <a:pt x="5034953" y="1051714"/>
                  </a:lnTo>
                  <a:lnTo>
                    <a:pt x="5023789" y="1088529"/>
                  </a:lnTo>
                  <a:lnTo>
                    <a:pt x="5005654" y="1122457"/>
                  </a:lnTo>
                  <a:lnTo>
                    <a:pt x="4981244" y="1152193"/>
                  </a:lnTo>
                  <a:lnTo>
                    <a:pt x="4951501" y="1176601"/>
                  </a:lnTo>
                  <a:lnTo>
                    <a:pt x="4917579" y="1194733"/>
                  </a:lnTo>
                  <a:lnTo>
                    <a:pt x="4880762" y="1205900"/>
                  </a:lnTo>
                  <a:lnTo>
                    <a:pt x="4842484" y="1209676"/>
                  </a:lnTo>
                  <a:lnTo>
                    <a:pt x="196240" y="1209676"/>
                  </a:lnTo>
                  <a:lnTo>
                    <a:pt x="157962" y="1205900"/>
                  </a:lnTo>
                  <a:lnTo>
                    <a:pt x="121145" y="1194733"/>
                  </a:lnTo>
                  <a:lnTo>
                    <a:pt x="87210" y="1176601"/>
                  </a:lnTo>
                  <a:lnTo>
                    <a:pt x="57480" y="1152193"/>
                  </a:lnTo>
                  <a:lnTo>
                    <a:pt x="33070" y="1122457"/>
                  </a:lnTo>
                  <a:lnTo>
                    <a:pt x="14935" y="1088529"/>
                  </a:lnTo>
                  <a:lnTo>
                    <a:pt x="3771" y="1051714"/>
                  </a:lnTo>
                  <a:lnTo>
                    <a:pt x="0" y="1013430"/>
                  </a:lnTo>
                  <a:close/>
                </a:path>
              </a:pathLst>
            </a:custGeom>
            <a:ln w="9525">
              <a:solidFill>
                <a:srgbClr val="B9CF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52921" y="4843049"/>
            <a:ext cx="4349115" cy="859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b="1" spc="-105" dirty="0">
                <a:solidFill>
                  <a:srgbClr val="374552"/>
                </a:solidFill>
                <a:latin typeface="Tahoma"/>
                <a:cs typeface="Tahoma"/>
              </a:rPr>
              <a:t>Spark</a:t>
            </a:r>
            <a:r>
              <a:rPr sz="1650" b="1" spc="-114" dirty="0">
                <a:solidFill>
                  <a:srgbClr val="374552"/>
                </a:solidFill>
                <a:latin typeface="Tahoma"/>
                <a:cs typeface="Tahoma"/>
              </a:rPr>
              <a:t> </a:t>
            </a:r>
            <a:r>
              <a:rPr sz="1650" b="1" spc="-30" dirty="0">
                <a:solidFill>
                  <a:srgbClr val="374552"/>
                </a:solidFill>
                <a:latin typeface="Tahoma"/>
                <a:cs typeface="Tahoma"/>
              </a:rPr>
              <a:t>Compatibility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ct val="135000"/>
              </a:lnSpc>
              <a:spcBef>
                <a:spcPts val="520"/>
              </a:spcBef>
            </a:pP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Proper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encoding</a:t>
            </a:r>
            <a:r>
              <a:rPr sz="12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enables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efficient</a:t>
            </a:r>
            <a:r>
              <a:rPr sz="1250" spc="-15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10" dirty="0">
                <a:solidFill>
                  <a:srgbClr val="374552"/>
                </a:solidFill>
                <a:latin typeface="Verdana"/>
                <a:cs typeface="Verdana"/>
              </a:rPr>
              <a:t>distributed</a:t>
            </a:r>
            <a:r>
              <a:rPr sz="1250" spc="-2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training </a:t>
            </a:r>
            <a:r>
              <a:rPr sz="1250" dirty="0">
                <a:solidFill>
                  <a:srgbClr val="374552"/>
                </a:solidFill>
                <a:latin typeface="Verdana"/>
                <a:cs typeface="Verdana"/>
              </a:rPr>
              <a:t>with</a:t>
            </a:r>
            <a:r>
              <a:rPr sz="1250" spc="30" dirty="0">
                <a:solidFill>
                  <a:srgbClr val="374552"/>
                </a:solidFill>
                <a:latin typeface="Verdana"/>
                <a:cs typeface="Verdana"/>
              </a:rPr>
              <a:t> </a:t>
            </a:r>
            <a:r>
              <a:rPr sz="1250" spc="-10" dirty="0">
                <a:solidFill>
                  <a:srgbClr val="374552"/>
                </a:solidFill>
                <a:latin typeface="Verdana"/>
                <a:cs typeface="Verdana"/>
              </a:rPr>
              <a:t>MLlib.</a:t>
            </a:r>
            <a:endParaRPr sz="1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Smart Parking Analytics Platform</vt:lpstr>
      <vt:lpstr>The Urban Parking Challenge</vt:lpstr>
      <vt:lpstr>Project Goals</vt:lpstr>
      <vt:lpstr>Dataset Description</vt:lpstr>
      <vt:lpstr>System Architecture Overview</vt:lpstr>
      <vt:lpstr>Temporal Feature Engineering</vt:lpstr>
      <vt:lpstr>Behavioral Feature Engineering</vt:lpstr>
      <vt:lpstr>Rolling-Window Features</vt:lpstr>
      <vt:lpstr>Categorical Encoding &amp; Target Variable</vt:lpstr>
      <vt:lpstr>Data Preparation Pipeline</vt:lpstr>
      <vt:lpstr>Batch Processing Workflow</vt:lpstr>
      <vt:lpstr>Streaming Layer for Real-Time Analytics</vt:lpstr>
      <vt:lpstr>Machine Learning Pipeline Overview</vt:lpstr>
      <vt:lpstr>Random Forest Model Tuning</vt:lpstr>
      <vt:lpstr>Model Performance</vt:lpstr>
      <vt:lpstr>Dashboard Overview</vt:lpstr>
      <vt:lpstr>Summary Metrics</vt:lpstr>
      <vt:lpstr>Demand Patterns</vt:lpstr>
      <vt:lpstr>Violations &amp; Dwell Time</vt:lpstr>
      <vt:lpstr>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117</cp:revision>
  <dcterms:created xsi:type="dcterms:W3CDTF">2025-12-05T02:21:11Z</dcterms:created>
  <dcterms:modified xsi:type="dcterms:W3CDTF">2025-12-05T02:43:30Z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2025-12-05T00:00:00Z</vt:filetime>
  </property>
  <property fmtid="{D5CDD505-2E9C-101B-9397-08002B2CF9AE}" pid="3" name="LastSaved">
    <vt:filetime>2025-12-05T00:00:00Z</vt:filetime>
  </property>
  <property fmtid="{D5CDD505-2E9C-101B-9397-08002B2CF9AE}" pid="4" name="Producer">
    <vt:lpwstr>iLovePDF</vt:lpwstr>
  </property>
</Properties>
</file>